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9906000" cy="6858000" type="A4"/>
  <p:notesSz cx="6792913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1218"/>
    <a:srgbClr val="87D3EA"/>
    <a:srgbClr val="D4C8B6"/>
    <a:srgbClr val="985E3E"/>
    <a:srgbClr val="BD7E57"/>
    <a:srgbClr val="CDAD89"/>
    <a:srgbClr val="7CBA82"/>
    <a:srgbClr val="E0D7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41FCD0-C666-4662-B6A7-6900BF78FF19}" v="5" dt="2025-08-22T12:10:06.2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>
        <p:scale>
          <a:sx n="142" d="100"/>
          <a:sy n="142" d="100"/>
        </p:scale>
        <p:origin x="294" y="-1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e Hvingel" userId="3b67ad9f-b1b1-43f6-926c-71f4fcc29569" providerId="ADAL" clId="{E00768DA-3906-40CE-9278-B44BB106A7FB}"/>
    <pc:docChg chg="delSld">
      <pc:chgData name="Line Hvingel" userId="3b67ad9f-b1b1-43f6-926c-71f4fcc29569" providerId="ADAL" clId="{E00768DA-3906-40CE-9278-B44BB106A7FB}" dt="2024-05-29T13:03:04.616" v="0" actId="47"/>
      <pc:docMkLst>
        <pc:docMk/>
      </pc:docMkLst>
      <pc:sldChg chg="del">
        <pc:chgData name="Line Hvingel" userId="3b67ad9f-b1b1-43f6-926c-71f4fcc29569" providerId="ADAL" clId="{E00768DA-3906-40CE-9278-B44BB106A7FB}" dt="2024-05-29T13:03:04.616" v="0" actId="47"/>
        <pc:sldMkLst>
          <pc:docMk/>
          <pc:sldMk cId="1379853206" sldId="258"/>
        </pc:sldMkLst>
      </pc:sldChg>
      <pc:sldChg chg="del">
        <pc:chgData name="Line Hvingel" userId="3b67ad9f-b1b1-43f6-926c-71f4fcc29569" providerId="ADAL" clId="{E00768DA-3906-40CE-9278-B44BB106A7FB}" dt="2024-05-29T13:03:04.616" v="0" actId="47"/>
        <pc:sldMkLst>
          <pc:docMk/>
          <pc:sldMk cId="1390996212" sldId="259"/>
        </pc:sldMkLst>
      </pc:sldChg>
      <pc:sldChg chg="del">
        <pc:chgData name="Line Hvingel" userId="3b67ad9f-b1b1-43f6-926c-71f4fcc29569" providerId="ADAL" clId="{E00768DA-3906-40CE-9278-B44BB106A7FB}" dt="2024-05-29T13:03:04.616" v="0" actId="47"/>
        <pc:sldMkLst>
          <pc:docMk/>
          <pc:sldMk cId="1979216514" sldId="260"/>
        </pc:sldMkLst>
      </pc:sldChg>
    </pc:docChg>
  </pc:docChgLst>
  <pc:docChgLst>
    <pc:chgData name="Line Hvingel" userId="3b67ad9f-b1b1-43f6-926c-71f4fcc29569" providerId="ADAL" clId="{A2693E98-4605-4067-84DC-264B92529AEC}"/>
    <pc:docChg chg="undo custSel modSld">
      <pc:chgData name="Line Hvingel" userId="3b67ad9f-b1b1-43f6-926c-71f4fcc29569" providerId="ADAL" clId="{A2693E98-4605-4067-84DC-264B92529AEC}" dt="2024-08-13T13:44:50.404" v="43" actId="1076"/>
      <pc:docMkLst>
        <pc:docMk/>
      </pc:docMkLst>
      <pc:sldChg chg="addSp delSp modSp mod">
        <pc:chgData name="Line Hvingel" userId="3b67ad9f-b1b1-43f6-926c-71f4fcc29569" providerId="ADAL" clId="{A2693E98-4605-4067-84DC-264B92529AEC}" dt="2024-08-13T13:44:50.404" v="43" actId="1076"/>
        <pc:sldMkLst>
          <pc:docMk/>
          <pc:sldMk cId="658155427" sldId="257"/>
        </pc:sldMkLst>
      </pc:sldChg>
    </pc:docChg>
  </pc:docChgLst>
  <pc:docChgLst>
    <pc:chgData name="Elin Willum Dannerbo" userId="2fb5d873-acc6-4a06-b4ef-74c6b867087b" providerId="ADAL" clId="{7EA56F26-4523-4C2F-9691-A2001FE38618}"/>
    <pc:docChg chg="undo custSel addSld delSld modSld sldOrd">
      <pc:chgData name="Elin Willum Dannerbo" userId="2fb5d873-acc6-4a06-b4ef-74c6b867087b" providerId="ADAL" clId="{7EA56F26-4523-4C2F-9691-A2001FE38618}" dt="2024-12-12T08:36:59.216" v="17" actId="47"/>
      <pc:docMkLst>
        <pc:docMk/>
      </pc:docMkLst>
      <pc:sldChg chg="add del">
        <pc:chgData name="Elin Willum Dannerbo" userId="2fb5d873-acc6-4a06-b4ef-74c6b867087b" providerId="ADAL" clId="{7EA56F26-4523-4C2F-9691-A2001FE38618}" dt="2024-12-12T08:36:59.216" v="17" actId="47"/>
        <pc:sldMkLst>
          <pc:docMk/>
          <pc:sldMk cId="658155427" sldId="257"/>
        </pc:sldMkLst>
      </pc:sldChg>
      <pc:sldChg chg="addSp delSp modSp new mod ord setBg">
        <pc:chgData name="Elin Willum Dannerbo" userId="2fb5d873-acc6-4a06-b4ef-74c6b867087b" providerId="ADAL" clId="{7EA56F26-4523-4C2F-9691-A2001FE38618}" dt="2024-12-12T08:36:54.224" v="16" actId="14100"/>
        <pc:sldMkLst>
          <pc:docMk/>
          <pc:sldMk cId="1527877885" sldId="258"/>
        </pc:sldMkLst>
      </pc:sldChg>
    </pc:docChg>
  </pc:docChgLst>
  <pc:docChgLst>
    <pc:chgData name="Elin Willum Dannerbo" userId="2fb5d873-acc6-4a06-b4ef-74c6b867087b" providerId="ADAL" clId="{3F41FCD0-C666-4662-B6A7-6900BF78FF19}"/>
    <pc:docChg chg="undo custSel modSld">
      <pc:chgData name="Elin Willum Dannerbo" userId="2fb5d873-acc6-4a06-b4ef-74c6b867087b" providerId="ADAL" clId="{3F41FCD0-C666-4662-B6A7-6900BF78FF19}" dt="2025-08-22T12:10:06.249" v="16" actId="1076"/>
      <pc:docMkLst>
        <pc:docMk/>
      </pc:docMkLst>
      <pc:sldChg chg="modSp mod">
        <pc:chgData name="Elin Willum Dannerbo" userId="2fb5d873-acc6-4a06-b4ef-74c6b867087b" providerId="ADAL" clId="{3F41FCD0-C666-4662-B6A7-6900BF78FF19}" dt="2025-08-22T12:10:06.249" v="16" actId="1076"/>
        <pc:sldMkLst>
          <pc:docMk/>
          <pc:sldMk cId="1527877885" sldId="258"/>
        </pc:sldMkLst>
        <pc:spChg chg="mod">
          <ac:chgData name="Elin Willum Dannerbo" userId="2fb5d873-acc6-4a06-b4ef-74c6b867087b" providerId="ADAL" clId="{3F41FCD0-C666-4662-B6A7-6900BF78FF19}" dt="2025-08-22T12:10:04.146" v="15" actId="1076"/>
          <ac:spMkLst>
            <pc:docMk/>
            <pc:sldMk cId="1527877885" sldId="258"/>
            <ac:spMk id="4" creationId="{BC8C9B29-B180-DE89-C21A-2135725A14A0}"/>
          </ac:spMkLst>
        </pc:spChg>
        <pc:spChg chg="mod">
          <ac:chgData name="Elin Willum Dannerbo" userId="2fb5d873-acc6-4a06-b4ef-74c6b867087b" providerId="ADAL" clId="{3F41FCD0-C666-4662-B6A7-6900BF78FF19}" dt="2025-08-22T12:10:06.249" v="16" actId="1076"/>
          <ac:spMkLst>
            <pc:docMk/>
            <pc:sldMk cId="1527877885" sldId="258"/>
            <ac:spMk id="13" creationId="{DE6D957E-0FD9-E624-A9BC-FAF7F4AF9E42}"/>
          </ac:spMkLst>
        </pc:spChg>
        <pc:picChg chg="mod">
          <ac:chgData name="Elin Willum Dannerbo" userId="2fb5d873-acc6-4a06-b4ef-74c6b867087b" providerId="ADAL" clId="{3F41FCD0-C666-4662-B6A7-6900BF78FF19}" dt="2025-08-22T12:09:55.966" v="13" actId="1076"/>
          <ac:picMkLst>
            <pc:docMk/>
            <pc:sldMk cId="1527877885" sldId="258"/>
            <ac:picMk id="23" creationId="{229930E6-FA3A-9979-2820-2D514A1BC9E0}"/>
          </ac:picMkLst>
        </pc:picChg>
      </pc:sldChg>
    </pc:docChg>
  </pc:docChgLst>
  <pc:docChgLst>
    <pc:chgData name="Line Hvingel" userId="3b67ad9f-b1b1-43f6-926c-71f4fcc29569" providerId="ADAL" clId="{8DD87B55-F371-45DA-A084-DDB91193FD2F}"/>
    <pc:docChg chg="undo custSel modSld">
      <pc:chgData name="Line Hvingel" userId="3b67ad9f-b1b1-43f6-926c-71f4fcc29569" providerId="ADAL" clId="{8DD87B55-F371-45DA-A084-DDB91193FD2F}" dt="2024-08-12T18:09:06.588" v="894" actId="208"/>
      <pc:docMkLst>
        <pc:docMk/>
      </pc:docMkLst>
      <pc:sldChg chg="addSp delSp modSp mod">
        <pc:chgData name="Line Hvingel" userId="3b67ad9f-b1b1-43f6-926c-71f4fcc29569" providerId="ADAL" clId="{8DD87B55-F371-45DA-A084-DDB91193FD2F}" dt="2024-08-12T18:09:06.588" v="894" actId="208"/>
        <pc:sldMkLst>
          <pc:docMk/>
          <pc:sldMk cId="658155427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9F8F-BDB8-4F06-B9E5-5490C43582EE}" type="datetimeFigureOut">
              <a:rPr lang="da-DK" smtClean="0"/>
              <a:t>22-08-2025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116F-F578-4ABA-A4B6-3F5AF0898E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7422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9F8F-BDB8-4F06-B9E5-5490C43582EE}" type="datetimeFigureOut">
              <a:rPr lang="da-DK" smtClean="0"/>
              <a:t>22-08-2025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116F-F578-4ABA-A4B6-3F5AF0898E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94383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9F8F-BDB8-4F06-B9E5-5490C43582EE}" type="datetimeFigureOut">
              <a:rPr lang="da-DK" smtClean="0"/>
              <a:t>22-08-2025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116F-F578-4ABA-A4B6-3F5AF0898E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0889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9F8F-BDB8-4F06-B9E5-5490C43582EE}" type="datetimeFigureOut">
              <a:rPr lang="da-DK" smtClean="0"/>
              <a:t>22-08-2025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116F-F578-4ABA-A4B6-3F5AF0898E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49196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9F8F-BDB8-4F06-B9E5-5490C43582EE}" type="datetimeFigureOut">
              <a:rPr lang="da-DK" smtClean="0"/>
              <a:t>22-08-2025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116F-F578-4ABA-A4B6-3F5AF0898E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88686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9F8F-BDB8-4F06-B9E5-5490C43582EE}" type="datetimeFigureOut">
              <a:rPr lang="da-DK" smtClean="0"/>
              <a:t>22-08-2025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116F-F578-4ABA-A4B6-3F5AF0898E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703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9F8F-BDB8-4F06-B9E5-5490C43582EE}" type="datetimeFigureOut">
              <a:rPr lang="da-DK" smtClean="0"/>
              <a:t>22-08-2025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116F-F578-4ABA-A4B6-3F5AF0898E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6654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9F8F-BDB8-4F06-B9E5-5490C43582EE}" type="datetimeFigureOut">
              <a:rPr lang="da-DK" smtClean="0"/>
              <a:t>22-08-2025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116F-F578-4ABA-A4B6-3F5AF0898E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46047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9F8F-BDB8-4F06-B9E5-5490C43582EE}" type="datetimeFigureOut">
              <a:rPr lang="da-DK" smtClean="0"/>
              <a:t>22-08-2025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116F-F578-4ABA-A4B6-3F5AF0898E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3368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9F8F-BDB8-4F06-B9E5-5490C43582EE}" type="datetimeFigureOut">
              <a:rPr lang="da-DK" smtClean="0"/>
              <a:t>22-08-2025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116F-F578-4ABA-A4B6-3F5AF0898E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5643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9F8F-BDB8-4F06-B9E5-5490C43582EE}" type="datetimeFigureOut">
              <a:rPr lang="da-DK" smtClean="0"/>
              <a:t>22-08-2025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116F-F578-4ABA-A4B6-3F5AF0898E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82621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99F8F-BDB8-4F06-B9E5-5490C43582EE}" type="datetimeFigureOut">
              <a:rPr lang="da-DK" smtClean="0"/>
              <a:t>22-08-2025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E116F-F578-4ABA-A4B6-3F5AF0898E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67348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geofa-test.geodanmark.dk/api/v4/sql" TargetMode="External"/><Relationship Id="rId13" Type="http://schemas.microsoft.com/office/2007/relationships/hdphoto" Target="../media/hdphoto1.wdp"/><Relationship Id="rId18" Type="http://schemas.openxmlformats.org/officeDocument/2006/relationships/image" Target="../media/image15.png"/><Relationship Id="rId26" Type="http://schemas.openxmlformats.org/officeDocument/2006/relationships/image" Target="../media/image20.png"/><Relationship Id="rId3" Type="http://schemas.openxmlformats.org/officeDocument/2006/relationships/image" Target="../media/image2.svg"/><Relationship Id="rId21" Type="http://schemas.openxmlformats.org/officeDocument/2006/relationships/image" Target="../media/image18.png"/><Relationship Id="rId7" Type="http://schemas.openxmlformats.org/officeDocument/2006/relationships/image" Target="../media/image6.svg"/><Relationship Id="rId12" Type="http://schemas.openxmlformats.org/officeDocument/2006/relationships/image" Target="../media/image10.png"/><Relationship Id="rId17" Type="http://schemas.openxmlformats.org/officeDocument/2006/relationships/image" Target="../media/image14.svg"/><Relationship Id="rId25" Type="http://schemas.microsoft.com/office/2007/relationships/hdphoto" Target="../media/hdphoto2.wdp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24" Type="http://schemas.openxmlformats.org/officeDocument/2006/relationships/image" Target="../media/image19.png"/><Relationship Id="rId5" Type="http://schemas.openxmlformats.org/officeDocument/2006/relationships/image" Target="../media/image4.svg"/><Relationship Id="rId15" Type="http://schemas.openxmlformats.org/officeDocument/2006/relationships/image" Target="../media/image12.svg"/><Relationship Id="rId23" Type="http://schemas.openxmlformats.org/officeDocument/2006/relationships/hyperlink" Target="https://github.com/GeoDanmarkGeoFA" TargetMode="External"/><Relationship Id="rId10" Type="http://schemas.openxmlformats.org/officeDocument/2006/relationships/image" Target="../media/image8.svg"/><Relationship Id="rId19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1.png"/><Relationship Id="rId22" Type="http://schemas.openxmlformats.org/officeDocument/2006/relationships/hyperlink" Target="https://www.geodanmark.dk/home/vejledninger/geofa/" TargetMode="External"/><Relationship Id="rId27" Type="http://schemas.openxmlformats.org/officeDocument/2006/relationships/image" Target="../media/image2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BC8C9B29-B180-DE89-C21A-2135725A14A0}"/>
              </a:ext>
            </a:extLst>
          </p:cNvPr>
          <p:cNvSpPr/>
          <p:nvPr/>
        </p:nvSpPr>
        <p:spPr>
          <a:xfrm>
            <a:off x="-4469" y="2504570"/>
            <a:ext cx="9906000" cy="4395847"/>
          </a:xfrm>
          <a:prstGeom prst="rect">
            <a:avLst/>
          </a:prstGeom>
          <a:solidFill>
            <a:srgbClr val="99CA9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003DC69-7A73-B986-81BF-2845749C5F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80711" y="4811326"/>
            <a:ext cx="483387" cy="1961983"/>
          </a:xfrm>
          <a:prstGeom prst="rect">
            <a:avLst/>
          </a:prstGeom>
        </p:spPr>
      </p:pic>
      <p:grpSp>
        <p:nvGrpSpPr>
          <p:cNvPr id="6" name="Gruppe 5">
            <a:extLst>
              <a:ext uri="{FF2B5EF4-FFF2-40B4-BE49-F238E27FC236}">
                <a16:creationId xmlns:a16="http://schemas.microsoft.com/office/drawing/2014/main" id="{16958211-D17C-66C5-8C15-81818DBA5B75}"/>
              </a:ext>
            </a:extLst>
          </p:cNvPr>
          <p:cNvGrpSpPr/>
          <p:nvPr/>
        </p:nvGrpSpPr>
        <p:grpSpPr>
          <a:xfrm>
            <a:off x="5520726" y="920646"/>
            <a:ext cx="4328275" cy="2921707"/>
            <a:chOff x="63069" y="77830"/>
            <a:chExt cx="3751510" cy="3256211"/>
          </a:xfrm>
          <a:solidFill>
            <a:srgbClr val="E2F0D9">
              <a:alpha val="40000"/>
            </a:srgbClr>
          </a:solidFill>
        </p:grpSpPr>
        <p:sp>
          <p:nvSpPr>
            <p:cNvPr id="7" name="Tekstfelt 6">
              <a:extLst>
                <a:ext uri="{FF2B5EF4-FFF2-40B4-BE49-F238E27FC236}">
                  <a16:creationId xmlns:a16="http://schemas.microsoft.com/office/drawing/2014/main" id="{DBBB8B0C-31AF-6670-C549-33BD7E91FD8D}"/>
                </a:ext>
              </a:extLst>
            </p:cNvPr>
            <p:cNvSpPr txBox="1"/>
            <p:nvPr/>
          </p:nvSpPr>
          <p:spPr>
            <a:xfrm>
              <a:off x="63069" y="77830"/>
              <a:ext cx="3751510" cy="3256211"/>
            </a:xfrm>
            <a:prstGeom prst="round2DiagRect">
              <a:avLst/>
            </a:prstGeom>
            <a:solidFill>
              <a:srgbClr val="DCEBEA">
                <a:alpha val="4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da-DK" sz="975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a-DK" sz="975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r>
                <a:rPr lang="da-DK" sz="975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Geografiske Fagdata i GeoDanmark (GeoFA) er en fællesoffentlig database, som du kan anvende til at opbevare og udstille din fagdata.</a:t>
              </a:r>
            </a:p>
            <a:p>
              <a:endParaRPr lang="da-DK" sz="975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r>
                <a:rPr lang="da-DK" sz="975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Det kan f.eks. være driftsdata, som du bruger i dine fagsystemer eller data af mere bred interesse, bl.a. </a:t>
              </a:r>
              <a:r>
                <a:rPr lang="da-DK" sz="975" dirty="0" err="1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ladefaciliteter</a:t>
              </a:r>
              <a:r>
                <a:rPr lang="da-DK" sz="975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 til bil og cykler, friluftsdata og skoledistrikter.</a:t>
              </a:r>
            </a:p>
            <a:p>
              <a:endParaRPr lang="da-DK" sz="975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r>
                <a:rPr lang="da-DK" sz="975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Anvendelsen er frivillig, og data kan opmærkes ift. om de skal være synlige for alle, synlige for egen myndighed eller synlige for myndigheder generelt.</a:t>
              </a:r>
            </a:p>
            <a:p>
              <a:endParaRPr lang="da-DK" sz="975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r>
                <a:rPr lang="da-DK" sz="975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Det er ikke kun kommuner, der anvender databasen, men også styrelser og andre semioffentlige brugere, </a:t>
              </a:r>
              <a:r>
                <a:rPr lang="da-DK" sz="975" dirty="0" err="1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ladeoperatører</a:t>
              </a:r>
              <a:r>
                <a:rPr lang="da-DK" sz="975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, foreninger mm.</a:t>
              </a:r>
            </a:p>
          </p:txBody>
        </p:sp>
        <p:sp>
          <p:nvSpPr>
            <p:cNvPr id="8" name="Tekstfelt 7">
              <a:extLst>
                <a:ext uri="{FF2B5EF4-FFF2-40B4-BE49-F238E27FC236}">
                  <a16:creationId xmlns:a16="http://schemas.microsoft.com/office/drawing/2014/main" id="{0E2311C4-83FC-8B15-52E6-529269D2C230}"/>
                </a:ext>
              </a:extLst>
            </p:cNvPr>
            <p:cNvSpPr txBox="1"/>
            <p:nvPr/>
          </p:nvSpPr>
          <p:spPr>
            <a:xfrm>
              <a:off x="769380" y="139232"/>
              <a:ext cx="266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b="1" dirty="0">
                  <a:solidFill>
                    <a:schemeClr val="accent6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Hvad er GeoFA?</a:t>
              </a:r>
            </a:p>
          </p:txBody>
        </p:sp>
      </p:grpSp>
      <p:pic>
        <p:nvPicPr>
          <p:cNvPr id="9" name="Grafik 8">
            <a:extLst>
              <a:ext uri="{FF2B5EF4-FFF2-40B4-BE49-F238E27FC236}">
                <a16:creationId xmlns:a16="http://schemas.microsoft.com/office/drawing/2014/main" id="{7409E646-8378-4DCD-B8D6-300BF1A9CE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66525" y="5504610"/>
            <a:ext cx="442858" cy="36779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FDFBB7EB-3961-D358-3D4C-3C178C857D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23350" y="4079065"/>
            <a:ext cx="286350" cy="116224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50A8171-749B-16B2-9D03-82249C2DF0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18595" y="3877390"/>
            <a:ext cx="286350" cy="116224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3CB5C54-BC25-6BD2-554C-0E4C6E469F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986978">
            <a:off x="9241409" y="525305"/>
            <a:ext cx="278606" cy="270867"/>
          </a:xfrm>
          <a:prstGeom prst="rect">
            <a:avLst/>
          </a:prstGeom>
        </p:spPr>
      </p:pic>
      <p:sp>
        <p:nvSpPr>
          <p:cNvPr id="13" name="Rectangle 1">
            <a:extLst>
              <a:ext uri="{FF2B5EF4-FFF2-40B4-BE49-F238E27FC236}">
                <a16:creationId xmlns:a16="http://schemas.microsoft.com/office/drawing/2014/main" id="{DE6D957E-0FD9-E624-A9BC-FAF7F4AF9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6372" y="5794059"/>
            <a:ext cx="3818180" cy="1056601"/>
          </a:xfrm>
          <a:prstGeom prst="round2Diag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4295" tIns="0" rIns="74295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742950"/>
            <a:r>
              <a:rPr lang="da-DK" altLang="da-DK" sz="853" i="1" dirty="0">
                <a:solidFill>
                  <a:srgbClr val="1F2328"/>
                </a:solidFill>
                <a:latin typeface="-apple-system"/>
              </a:rPr>
              <a:t>Eksempel på et simple </a:t>
            </a:r>
            <a:r>
              <a:rPr lang="da-DK" altLang="da-DK" sz="853" b="1" i="1" dirty="0" err="1">
                <a:solidFill>
                  <a:srgbClr val="1F2328"/>
                </a:solidFill>
                <a:latin typeface="-apple-system"/>
              </a:rPr>
              <a:t>select</a:t>
            </a:r>
            <a:r>
              <a:rPr lang="da-DK" altLang="da-DK" sz="853" i="1" dirty="0">
                <a:solidFill>
                  <a:srgbClr val="1F2328"/>
                </a:solidFill>
                <a:latin typeface="-apple-system"/>
              </a:rPr>
              <a:t> statement uden parametre (vælger alle shelters i databasen):</a:t>
            </a:r>
            <a:endParaRPr lang="da-DK" altLang="da-DK" sz="325" i="1" dirty="0"/>
          </a:p>
          <a:p>
            <a:pPr defTabSz="742950"/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POST 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  <a:hlinkClick r:id="rId8"/>
              </a:rPr>
              <a:t>https://geofa-test.geodanmark.dk/api/v4/sql</a:t>
            </a:r>
            <a:endParaRPr lang="da-DK" altLang="da-DK" sz="900" i="1" dirty="0">
              <a:solidFill>
                <a:srgbClr val="1F2328"/>
              </a:solidFill>
              <a:latin typeface="var(--fontStack-monospace, ui-monospace, SFMono-Regular, SF Mono, Menlo, Consolas, Liberation Mono, monospace)"/>
            </a:endParaRPr>
          </a:p>
          <a:p>
            <a:pPr defTabSz="742950"/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Content-Type: </a:t>
            </a:r>
            <a:r>
              <a:rPr lang="da-DK" altLang="da-DK" sz="900" i="1" dirty="0" err="1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application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/</a:t>
            </a:r>
            <a:r>
              <a:rPr lang="da-DK" altLang="da-DK" sz="900" i="1" dirty="0" err="1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json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 </a:t>
            </a:r>
          </a:p>
          <a:p>
            <a:pPr defTabSz="742950"/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Accept: </a:t>
            </a:r>
            <a:r>
              <a:rPr lang="da-DK" altLang="da-DK" sz="900" i="1" dirty="0" err="1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application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/</a:t>
            </a:r>
            <a:r>
              <a:rPr lang="da-DK" altLang="da-DK" sz="900" i="1" dirty="0" err="1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json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; </a:t>
            </a:r>
            <a:r>
              <a:rPr lang="da-DK" altLang="da-DK" sz="900" i="1" dirty="0" err="1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charset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=utf-8 </a:t>
            </a:r>
          </a:p>
          <a:p>
            <a:pPr defTabSz="742950"/>
            <a:r>
              <a:rPr lang="da-DK" altLang="da-DK" sz="900" i="1" dirty="0" err="1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Authorization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: </a:t>
            </a:r>
            <a:r>
              <a:rPr lang="da-DK" altLang="da-DK" sz="900" i="1" dirty="0" err="1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Bearer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 {{</a:t>
            </a:r>
            <a:r>
              <a:rPr lang="da-DK" altLang="da-DK" sz="900" i="1" dirty="0" err="1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token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}} {"q": "</a:t>
            </a:r>
            <a:r>
              <a:rPr lang="da-DK" altLang="da-DK" sz="900" i="1" dirty="0" err="1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select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 * from fkg.t_5800_fac_pkt </a:t>
            </a:r>
            <a:r>
              <a:rPr lang="da-DK" altLang="da-DK" sz="900" i="1" dirty="0" err="1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where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 </a:t>
            </a:r>
            <a:r>
              <a:rPr lang="da-DK" altLang="da-DK" sz="900" i="1" dirty="0" err="1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facil_ty_k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 =3012</a:t>
            </a:r>
            <a:r>
              <a:rPr lang="da-DK" altLang="da-DK" sz="900" i="1" dirty="0">
                <a:solidFill>
                  <a:srgbClr val="FF0000"/>
                </a:solidFill>
                <a:latin typeface="var(--fontStack-monospace, ui-monospace, SFMono-Regular, SF Mono, Menlo, Consolas, Liberation Mono, monospace)"/>
              </a:rPr>
              <a:t>limit 10</a:t>
            </a:r>
            <a:r>
              <a:rPr lang="da-DK" altLang="da-DK" sz="900" i="1" dirty="0">
                <a:solidFill>
                  <a:srgbClr val="1F2328"/>
                </a:solidFill>
                <a:latin typeface="var(--fontStack-monospace, ui-monospace, SFMono-Regular, SF Mono, Menlo, Consolas, Liberation Mono, monospace)"/>
              </a:rPr>
              <a:t>"}</a:t>
            </a:r>
            <a:endParaRPr lang="da-DK" altLang="da-DK" sz="1600" i="1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DC5AFBC-46BD-F75F-6028-2399E7F65FC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04648" y="-18157"/>
            <a:ext cx="2266749" cy="6918574"/>
          </a:xfrm>
          <a:prstGeom prst="rect">
            <a:avLst/>
          </a:prstGeom>
        </p:spPr>
      </p:pic>
      <p:pic>
        <p:nvPicPr>
          <p:cNvPr id="15" name="Billede 14" descr="Et billede, der indeholder symbol, Font/skrifttype, logo, Grafik&#10;&#10;Automatisk genereret beskrivelse">
            <a:extLst>
              <a:ext uri="{FF2B5EF4-FFF2-40B4-BE49-F238E27FC236}">
                <a16:creationId xmlns:a16="http://schemas.microsoft.com/office/drawing/2014/main" id="{59777D90-B4B1-AED2-6685-4F7E1553261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360" y="346840"/>
            <a:ext cx="307138" cy="307138"/>
          </a:xfrm>
          <a:prstGeom prst="rect">
            <a:avLst/>
          </a:prstGeom>
        </p:spPr>
      </p:pic>
      <p:pic>
        <p:nvPicPr>
          <p:cNvPr id="16" name="Billede 15" descr="Et billede, der indeholder gadget, Kommunikationsenhed, Transportabel kommunikationsenhed, Mobilenhed&#10;&#10;Automatisk genereret beskrivelse">
            <a:extLst>
              <a:ext uri="{FF2B5EF4-FFF2-40B4-BE49-F238E27FC236}">
                <a16:creationId xmlns:a16="http://schemas.microsoft.com/office/drawing/2014/main" id="{DB121174-50BC-6F1F-7A26-15681657AA7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875" b="98906" l="2813" r="96875">
                        <a14:foregroundMark x1="24531" y1="3672" x2="89688" y2="6484"/>
                        <a14:foregroundMark x1="89688" y1="6484" x2="87656" y2="7422"/>
                        <a14:foregroundMark x1="6708" y1="17073" x2="2813" y2="28125"/>
                        <a14:foregroundMark x1="10000" y1="7734" x2="9082" y2="10340"/>
                        <a14:foregroundMark x1="16563" y1="93203" x2="47188" y2="93359"/>
                        <a14:foregroundMark x1="47188" y1="93359" x2="71719" y2="93125"/>
                        <a14:foregroundMark x1="71719" y1="93125" x2="75781" y2="93203"/>
                        <a14:foregroundMark x1="84531" y1="93828" x2="69219" y2="97578"/>
                        <a14:foregroundMark x1="69219" y1="97578" x2="50156" y2="97422"/>
                        <a14:foregroundMark x1="50156" y1="97422" x2="13125" y2="95078"/>
                        <a14:foregroundMark x1="13125" y1="95078" x2="12500" y2="95078"/>
                        <a14:foregroundMark x1="11563" y1="95078" x2="3750" y2="88594"/>
                        <a14:foregroundMark x1="3285" y1="15772" x2="3281" y2="15078"/>
                        <a14:foregroundMark x1="3750" y1="88594" x2="3292" y2="16812"/>
                        <a14:foregroundMark x1="13269" y1="10564" x2="30938" y2="2578"/>
                        <a14:foregroundMark x1="3281" y1="15078" x2="4424" y2="14561"/>
                        <a14:foregroundMark x1="30938" y1="2578" x2="59688" y2="5469"/>
                        <a14:foregroundMark x1="59688" y1="5469" x2="64688" y2="4609"/>
                        <a14:foregroundMark x1="69375" y1="1563" x2="90781" y2="2109"/>
                        <a14:foregroundMark x1="90781" y1="2109" x2="90938" y2="7344"/>
                        <a14:foregroundMark x1="90938" y1="7344" x2="91719" y2="7734"/>
                        <a14:foregroundMark x1="60000" y1="3203" x2="15937" y2="1875"/>
                        <a14:foregroundMark x1="96406" y1="22656" x2="97031" y2="36328"/>
                        <a14:foregroundMark x1="97031" y1="36328" x2="96719" y2="36328"/>
                        <a14:foregroundMark x1="91719" y1="91172" x2="85000" y2="95781"/>
                        <a14:foregroundMark x1="85000" y1="95781" x2="72188" y2="98906"/>
                        <a14:foregroundMark x1="72188" y1="98906" x2="23281" y2="98047"/>
                        <a14:foregroundMark x1="96094" y1="82500" x2="95781" y2="70859"/>
                        <a14:backgroundMark x1="25156" y1="21406" x2="65469" y2="65078"/>
                        <a14:backgroundMark x1="65469" y1="65078" x2="65625" y2="66484"/>
                        <a14:backgroundMark x1="37031" y1="82656" x2="66719" y2="20313"/>
                        <a14:backgroundMark x1="66719" y1="20313" x2="68125" y2="19063"/>
                        <a14:backgroundMark x1="51563" y1="18125" x2="27813" y2="20078"/>
                        <a14:backgroundMark x1="27813" y1="20078" x2="11563" y2="30312"/>
                        <a14:backgroundMark x1="11563" y1="30312" x2="21406" y2="69844"/>
                        <a14:backgroundMark x1="21406" y1="69844" x2="48906" y2="84531"/>
                        <a14:backgroundMark x1="48906" y1="84531" x2="77188" y2="80781"/>
                        <a14:backgroundMark x1="77188" y1="80781" x2="79531" y2="28906"/>
                        <a14:backgroundMark x1="10313" y1="15078" x2="10313" y2="15078"/>
                        <a14:backgroundMark x1="8438" y1="14141" x2="8438" y2="14141"/>
                        <a14:backgroundMark x1="6875" y1="13047" x2="6875" y2="13047"/>
                        <a14:backgroundMark x1="9063" y1="13047" x2="9063" y2="13047"/>
                        <a14:backgroundMark x1="7187" y1="13047" x2="7187" y2="13047"/>
                        <a14:backgroundMark x1="8750" y1="17031" x2="7813" y2="13438"/>
                        <a14:backgroundMark x1="7813" y1="13438" x2="8750" y2="12109"/>
                        <a14:backgroundMark x1="8750" y1="12266" x2="8750" y2="12266"/>
                        <a14:backgroundMark x1="9531" y1="12266" x2="9531" y2="12266"/>
                        <a14:backgroundMark x1="8125" y1="12031" x2="8125" y2="12031"/>
                        <a14:backgroundMark x1="8125" y1="12031" x2="8594" y2="16094"/>
                        <a14:backgroundMark x1="10938" y1="11797" x2="9375" y2="11797"/>
                        <a14:backgroundMark x1="7656" y1="17656" x2="7656" y2="16016"/>
                        <a14:backgroundMark x1="6875" y1="16563" x2="6875" y2="16563"/>
                        <a14:backgroundMark x1="7656" y1="16797" x2="7813" y2="16563"/>
                        <a14:backgroundMark x1="7500" y1="16094" x2="7187" y2="17109"/>
                        <a14:backgroundMark x1="7969" y1="12031" x2="12031" y2="122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07" y="1628341"/>
            <a:ext cx="1643312" cy="328662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83F063F6-6B9B-8A07-5D0D-9DF2CAE4E4D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46103" y="5662041"/>
            <a:ext cx="375260" cy="1019289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18BDF5C1-B593-0CD8-59DE-89706EF1F47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43491" y="6002880"/>
            <a:ext cx="1059989" cy="709220"/>
          </a:xfrm>
          <a:prstGeom prst="rect">
            <a:avLst/>
          </a:prstGeom>
        </p:spPr>
      </p:pic>
      <p:sp>
        <p:nvSpPr>
          <p:cNvPr id="19" name="Tekstfelt 18">
            <a:extLst>
              <a:ext uri="{FF2B5EF4-FFF2-40B4-BE49-F238E27FC236}">
                <a16:creationId xmlns:a16="http://schemas.microsoft.com/office/drawing/2014/main" id="{C3A266A5-49E6-0AB4-B5BA-9A145ED41B18}"/>
              </a:ext>
            </a:extLst>
          </p:cNvPr>
          <p:cNvSpPr txBox="1"/>
          <p:nvPr/>
        </p:nvSpPr>
        <p:spPr>
          <a:xfrm>
            <a:off x="3319799" y="48062"/>
            <a:ext cx="431384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25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 </a:t>
            </a:r>
            <a:r>
              <a:rPr lang="da-DK" sz="2925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GeoFA</a:t>
            </a:r>
            <a:r>
              <a:rPr lang="da-DK" sz="2925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til din app! </a:t>
            </a:r>
          </a:p>
        </p:txBody>
      </p:sp>
      <p:pic>
        <p:nvPicPr>
          <p:cNvPr id="20" name="Picture 18">
            <a:extLst>
              <a:ext uri="{FF2B5EF4-FFF2-40B4-BE49-F238E27FC236}">
                <a16:creationId xmlns:a16="http://schemas.microsoft.com/office/drawing/2014/main" id="{D4BC37D4-AFE6-9C1A-5FDD-261A373AB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929" y="1401350"/>
            <a:ext cx="392415" cy="3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>
            <a:extLst>
              <a:ext uri="{FF2B5EF4-FFF2-40B4-BE49-F238E27FC236}">
                <a16:creationId xmlns:a16="http://schemas.microsoft.com/office/drawing/2014/main" id="{4B8ED9F3-6880-1BFA-285D-2FEE82839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27780" y="855120"/>
            <a:ext cx="382906" cy="38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>
            <a:extLst>
              <a:ext uri="{FF2B5EF4-FFF2-40B4-BE49-F238E27FC236}">
                <a16:creationId xmlns:a16="http://schemas.microsoft.com/office/drawing/2014/main" id="{6C6B05ED-A308-5E65-57A8-7232ECD40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69718" y="2564493"/>
            <a:ext cx="285889" cy="28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229930E6-FA3A-9979-2820-2D514A1BC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690" y="5141472"/>
            <a:ext cx="378185" cy="37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uppe 23">
            <a:extLst>
              <a:ext uri="{FF2B5EF4-FFF2-40B4-BE49-F238E27FC236}">
                <a16:creationId xmlns:a16="http://schemas.microsoft.com/office/drawing/2014/main" id="{530BA87C-3A5A-3A8D-D42C-F09ABC496170}"/>
              </a:ext>
            </a:extLst>
          </p:cNvPr>
          <p:cNvGrpSpPr/>
          <p:nvPr/>
        </p:nvGrpSpPr>
        <p:grpSpPr>
          <a:xfrm>
            <a:off x="5756838" y="6171685"/>
            <a:ext cx="3865567" cy="614900"/>
            <a:chOff x="4942004" y="6188420"/>
            <a:chExt cx="3865567" cy="614900"/>
          </a:xfrm>
        </p:grpSpPr>
        <p:sp>
          <p:nvSpPr>
            <p:cNvPr id="25" name="Tekstfelt 24">
              <a:extLst>
                <a:ext uri="{FF2B5EF4-FFF2-40B4-BE49-F238E27FC236}">
                  <a16:creationId xmlns:a16="http://schemas.microsoft.com/office/drawing/2014/main" id="{A6B99F3B-A53E-7077-2DEE-67114BAC1E22}"/>
                </a:ext>
              </a:extLst>
            </p:cNvPr>
            <p:cNvSpPr txBox="1"/>
            <p:nvPr/>
          </p:nvSpPr>
          <p:spPr>
            <a:xfrm>
              <a:off x="4942004" y="6203156"/>
              <a:ext cx="3865567" cy="600164"/>
            </a:xfrm>
            <a:prstGeom prst="round2DiagRect">
              <a:avLst/>
            </a:prstGeom>
            <a:solidFill>
              <a:srgbClr val="DCEBEA">
                <a:alpha val="40000"/>
              </a:srgb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75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endParaRPr lang="da-DK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endParaRPr lang="da-DK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r>
                <a:rPr lang="da-DK" dirty="0">
                  <a:latin typeface="Verdana" panose="020B0604030504040204" pitchFamily="34" charset="0"/>
                  <a:ea typeface="Verdana" panose="020B0604030504040204" pitchFamily="34" charset="0"/>
                </a:rPr>
                <a:t>Find os på </a:t>
              </a:r>
              <a:r>
                <a:rPr lang="da-DK" dirty="0">
                  <a:latin typeface="Verdana" panose="020B0604030504040204" pitchFamily="34" charset="0"/>
                  <a:ea typeface="Verdana" panose="020B0604030504040204" pitchFamily="34" charset="0"/>
                  <a:hlinkClick r:id="rId22"/>
                </a:rPr>
                <a:t>www.geodanmark.dk</a:t>
              </a:r>
              <a:r>
                <a:rPr lang="da-DK" dirty="0">
                  <a:latin typeface="Verdana" panose="020B0604030504040204" pitchFamily="34" charset="0"/>
                  <a:ea typeface="Verdana" panose="020B0604030504040204" pitchFamily="34" charset="0"/>
                </a:rPr>
                <a:t> eller </a:t>
              </a:r>
              <a:r>
                <a:rPr lang="da-DK" dirty="0">
                  <a:latin typeface="Verdana" panose="020B0604030504040204" pitchFamily="34" charset="0"/>
                  <a:ea typeface="Verdana" panose="020B0604030504040204" pitchFamily="34" charset="0"/>
                  <a:hlinkClick r:id="rId23"/>
                </a:rPr>
                <a:t>github.com- GeoFA</a:t>
              </a:r>
              <a:r>
                <a:rPr lang="da-DK" dirty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</p:txBody>
        </p:sp>
        <p:sp>
          <p:nvSpPr>
            <p:cNvPr id="26" name="Tekstfelt 25">
              <a:extLst>
                <a:ext uri="{FF2B5EF4-FFF2-40B4-BE49-F238E27FC236}">
                  <a16:creationId xmlns:a16="http://schemas.microsoft.com/office/drawing/2014/main" id="{D8562C2D-1CCC-0B3A-1363-BA49D60D8319}"/>
                </a:ext>
              </a:extLst>
            </p:cNvPr>
            <p:cNvSpPr txBox="1"/>
            <p:nvPr/>
          </p:nvSpPr>
          <p:spPr>
            <a:xfrm>
              <a:off x="5790264" y="6188420"/>
              <a:ext cx="25607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b="1" dirty="0">
                  <a:solidFill>
                    <a:schemeClr val="accent6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Kom godt i gang</a:t>
              </a:r>
            </a:p>
          </p:txBody>
        </p:sp>
      </p:grpSp>
      <p:grpSp>
        <p:nvGrpSpPr>
          <p:cNvPr id="27" name="Gruppe 26">
            <a:extLst>
              <a:ext uri="{FF2B5EF4-FFF2-40B4-BE49-F238E27FC236}">
                <a16:creationId xmlns:a16="http://schemas.microsoft.com/office/drawing/2014/main" id="{630A1E1B-41D4-DC64-655D-7293E018F5D1}"/>
              </a:ext>
            </a:extLst>
          </p:cNvPr>
          <p:cNvGrpSpPr/>
          <p:nvPr/>
        </p:nvGrpSpPr>
        <p:grpSpPr>
          <a:xfrm>
            <a:off x="6009700" y="4003492"/>
            <a:ext cx="3751510" cy="1430179"/>
            <a:chOff x="4920245" y="4307530"/>
            <a:chExt cx="3751510" cy="1430179"/>
          </a:xfrm>
        </p:grpSpPr>
        <p:sp>
          <p:nvSpPr>
            <p:cNvPr id="28" name="Tekstfelt 27">
              <a:extLst>
                <a:ext uri="{FF2B5EF4-FFF2-40B4-BE49-F238E27FC236}">
                  <a16:creationId xmlns:a16="http://schemas.microsoft.com/office/drawing/2014/main" id="{D0B1644C-7BEC-B4B5-787A-F9DCBD44A797}"/>
                </a:ext>
              </a:extLst>
            </p:cNvPr>
            <p:cNvSpPr txBox="1"/>
            <p:nvPr/>
          </p:nvSpPr>
          <p:spPr>
            <a:xfrm>
              <a:off x="4920245" y="4307530"/>
              <a:ext cx="3751510" cy="1430179"/>
            </a:xfrm>
            <a:prstGeom prst="round2DiagRect">
              <a:avLst/>
            </a:prstGeom>
            <a:solidFill>
              <a:srgbClr val="DCEBEA">
                <a:alpha val="4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da-DK" sz="975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endParaRPr lang="da-DK" sz="975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r>
                <a:rPr lang="da-DK" sz="975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Et fælles sprog og en fælles udstillingsplatform giver mange fordele; f.eks. at data er ens på tværs af kommunegrænser og myndighedsansvar. Fordelen ved at anvende GeoFA er også, at du som dataejer let kan give leverandører og andre adgang til dine data – og de bliver eksponeret og brugt til innovative formål. </a:t>
              </a:r>
            </a:p>
          </p:txBody>
        </p:sp>
        <p:sp>
          <p:nvSpPr>
            <p:cNvPr id="29" name="Tekstfelt 28">
              <a:extLst>
                <a:ext uri="{FF2B5EF4-FFF2-40B4-BE49-F238E27FC236}">
                  <a16:creationId xmlns:a16="http://schemas.microsoft.com/office/drawing/2014/main" id="{B96C90BB-9528-C1FA-4B4D-CFF90C5BC175}"/>
                </a:ext>
              </a:extLst>
            </p:cNvPr>
            <p:cNvSpPr txBox="1"/>
            <p:nvPr/>
          </p:nvSpPr>
          <p:spPr>
            <a:xfrm>
              <a:off x="5035021" y="4349072"/>
              <a:ext cx="32815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b="1" dirty="0">
                  <a:solidFill>
                    <a:schemeClr val="accent6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Fordelene med GeoFA?</a:t>
              </a:r>
            </a:p>
          </p:txBody>
        </p:sp>
      </p:grpSp>
      <p:grpSp>
        <p:nvGrpSpPr>
          <p:cNvPr id="30" name="Gruppe 29">
            <a:extLst>
              <a:ext uri="{FF2B5EF4-FFF2-40B4-BE49-F238E27FC236}">
                <a16:creationId xmlns:a16="http://schemas.microsoft.com/office/drawing/2014/main" id="{2C0D682E-CAC6-8621-A355-EF39BA6ECB88}"/>
              </a:ext>
            </a:extLst>
          </p:cNvPr>
          <p:cNvGrpSpPr/>
          <p:nvPr/>
        </p:nvGrpSpPr>
        <p:grpSpPr>
          <a:xfrm>
            <a:off x="508774" y="2558137"/>
            <a:ext cx="1346256" cy="1427031"/>
            <a:chOff x="509294" y="3335646"/>
            <a:chExt cx="1346256" cy="1427031"/>
          </a:xfrm>
        </p:grpSpPr>
        <p:pic>
          <p:nvPicPr>
            <p:cNvPr id="31" name="Billede 30" descr="Et billede, der indeholder ottoman, design&#10;&#10;Automatisk genereret beskrivelse med mellem tillid">
              <a:extLst>
                <a:ext uri="{FF2B5EF4-FFF2-40B4-BE49-F238E27FC236}">
                  <a16:creationId xmlns:a16="http://schemas.microsoft.com/office/drawing/2014/main" id="{5256734E-CFA8-69C1-2BFF-DA3E8E15F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8805" b="91824" l="10000" r="90000">
                          <a14:foregroundMark x1="39667" y1="9119" x2="51000" y2="9119"/>
                          <a14:foregroundMark x1="51000" y1="9119" x2="51333" y2="9119"/>
                          <a14:foregroundMark x1="38000" y1="90881" x2="61000" y2="9182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94" y="3335646"/>
              <a:ext cx="1346256" cy="1427031"/>
            </a:xfrm>
            <a:prstGeom prst="rect">
              <a:avLst/>
            </a:prstGeom>
          </p:spPr>
        </p:pic>
        <p:sp>
          <p:nvSpPr>
            <p:cNvPr id="32" name="Tekstfelt 31">
              <a:extLst>
                <a:ext uri="{FF2B5EF4-FFF2-40B4-BE49-F238E27FC236}">
                  <a16:creationId xmlns:a16="http://schemas.microsoft.com/office/drawing/2014/main" id="{A0343016-212C-AF45-9D14-3F04E58B5B7A}"/>
                </a:ext>
              </a:extLst>
            </p:cNvPr>
            <p:cNvSpPr txBox="1"/>
            <p:nvPr/>
          </p:nvSpPr>
          <p:spPr>
            <a:xfrm>
              <a:off x="533988" y="3856189"/>
              <a:ext cx="12868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2400" b="1" dirty="0" err="1"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GeoFA</a:t>
              </a:r>
              <a:endParaRPr lang="da-DK" sz="24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uppe 32">
            <a:extLst>
              <a:ext uri="{FF2B5EF4-FFF2-40B4-BE49-F238E27FC236}">
                <a16:creationId xmlns:a16="http://schemas.microsoft.com/office/drawing/2014/main" id="{27D53561-632C-0C9E-64B8-AEB5C476DE22}"/>
              </a:ext>
            </a:extLst>
          </p:cNvPr>
          <p:cNvGrpSpPr/>
          <p:nvPr/>
        </p:nvGrpSpPr>
        <p:grpSpPr>
          <a:xfrm>
            <a:off x="2456975" y="2944167"/>
            <a:ext cx="3101947" cy="2592199"/>
            <a:chOff x="6906142" y="5471389"/>
            <a:chExt cx="3101947" cy="2592199"/>
          </a:xfrm>
        </p:grpSpPr>
        <p:sp>
          <p:nvSpPr>
            <p:cNvPr id="34" name="Tekstfelt 33">
              <a:extLst>
                <a:ext uri="{FF2B5EF4-FFF2-40B4-BE49-F238E27FC236}">
                  <a16:creationId xmlns:a16="http://schemas.microsoft.com/office/drawing/2014/main" id="{C9EB2F1B-83F8-9384-E7BB-A6460D9CAA9E}"/>
                </a:ext>
              </a:extLst>
            </p:cNvPr>
            <p:cNvSpPr txBox="1"/>
            <p:nvPr/>
          </p:nvSpPr>
          <p:spPr>
            <a:xfrm>
              <a:off x="6906142" y="5471389"/>
              <a:ext cx="2820250" cy="2592199"/>
            </a:xfrm>
            <a:prstGeom prst="round2DiagRect">
              <a:avLst/>
            </a:prstGeom>
            <a:solidFill>
              <a:srgbClr val="DCEBEA">
                <a:alpha val="4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da-DK" sz="975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endParaRPr lang="da-DK" sz="975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r>
                <a:rPr lang="da-DK" sz="975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Databasen ændres OFTE, da vi løbende søger at understøtte aktuelle forvaltning-/forretningsbehov. Tilslut derfor løsninger til databasens snitflader (REST, API-sql, </a:t>
              </a:r>
              <a:r>
                <a:rPr lang="da-DK" sz="975" dirty="0" err="1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m.fl</a:t>
              </a:r>
              <a:r>
                <a:rPr lang="da-DK" sz="975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) for hele tiden at have en løsning, der passer til databasen. </a:t>
              </a:r>
            </a:p>
            <a:p>
              <a:endParaRPr lang="da-DK" sz="975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  <a:p>
              <a:endParaRPr lang="da-DK" sz="975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a-DK" sz="975" dirty="0">
                  <a:latin typeface="Arial" panose="020B0604020202020204" pitchFamily="34" charset="0"/>
                  <a:cs typeface="Arial" panose="020B0604020202020204" pitchFamily="34" charset="0"/>
                </a:rPr>
                <a:t>GeoFA udstiller data i standardiserede formater og snitflader. Data udstilles som udgangspunkt til fri anvendelse for alle.</a:t>
              </a:r>
              <a:endParaRPr lang="da-DK" sz="97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a-DK" sz="975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kstfelt 34">
              <a:extLst>
                <a:ext uri="{FF2B5EF4-FFF2-40B4-BE49-F238E27FC236}">
                  <a16:creationId xmlns:a16="http://schemas.microsoft.com/office/drawing/2014/main" id="{FB912C2B-56F2-53A0-8362-2BAFE32AD780}"/>
                </a:ext>
              </a:extLst>
            </p:cNvPr>
            <p:cNvSpPr txBox="1"/>
            <p:nvPr/>
          </p:nvSpPr>
          <p:spPr>
            <a:xfrm>
              <a:off x="6990707" y="5551685"/>
              <a:ext cx="30173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b="1" dirty="0">
                  <a:solidFill>
                    <a:schemeClr val="accent6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Tilslutning til data? </a:t>
              </a:r>
            </a:p>
          </p:txBody>
        </p:sp>
      </p:grpSp>
      <p:pic>
        <p:nvPicPr>
          <p:cNvPr id="36" name="Grafik 35">
            <a:extLst>
              <a:ext uri="{FF2B5EF4-FFF2-40B4-BE49-F238E27FC236}">
                <a16:creationId xmlns:a16="http://schemas.microsoft.com/office/drawing/2014/main" id="{3AA30BEC-9A53-E3F0-B85C-2BF68AF34FAC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818078" y="4727993"/>
            <a:ext cx="1076846" cy="94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877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 Tema">
  <a:themeElements>
    <a:clrScheme name="Office 2013 – 2022 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 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 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1082216EA65647ADC39430A6F18470" ma:contentTypeVersion="15" ma:contentTypeDescription="Create a new document." ma:contentTypeScope="" ma:versionID="6e8c3a3f22d24cde516ec6eecbee3d01">
  <xsd:schema xmlns:xsd="http://www.w3.org/2001/XMLSchema" xmlns:xs="http://www.w3.org/2001/XMLSchema" xmlns:p="http://schemas.microsoft.com/office/2006/metadata/properties" xmlns:ns2="e2ed98fe-5850-47a6-9cf8-2b7923088a3a" xmlns:ns3="8fd57020-7dc0-4d09-9e1d-6ff75dcaedec" targetNamespace="http://schemas.microsoft.com/office/2006/metadata/properties" ma:root="true" ma:fieldsID="160f5a53212305159eed3debbed936f2" ns2:_="" ns3:_="">
    <xsd:import namespace="e2ed98fe-5850-47a6-9cf8-2b7923088a3a"/>
    <xsd:import namespace="8fd57020-7dc0-4d09-9e1d-6ff75dcaed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d98fe-5850-47a6-9cf8-2b7923088a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f06268d8-d7b1-4675-880b-08c8381ce8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d57020-7dc0-4d09-9e1d-6ff75dcaedec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ddac9da7-481b-47d2-956e-7f4310904caf}" ma:internalName="TaxCatchAll" ma:showField="CatchAllData" ma:web="8fd57020-7dc0-4d09-9e1d-6ff75dcaed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fd57020-7dc0-4d09-9e1d-6ff75dcaedec" xsi:nil="true"/>
    <lcf76f155ced4ddcb4097134ff3c332f xmlns="e2ed98fe-5850-47a6-9cf8-2b7923088a3a">
      <Terms xmlns="http://schemas.microsoft.com/office/infopath/2007/PartnerControls"/>
    </lcf76f155ced4ddcb4097134ff3c332f>
    <SharedWithUsers xmlns="8fd57020-7dc0-4d09-9e1d-6ff75dcaedec">
      <UserInfo>
        <DisplayName>Line Hvingel</DisplayName>
        <AccountId>9</AccountId>
        <AccountType/>
      </UserInfo>
      <UserInfo>
        <DisplayName>Sofie Laura Rosenløv Jepsen</DisplayName>
        <AccountId>37</AccountId>
        <AccountType/>
      </UserInfo>
      <UserInfo>
        <DisplayName>Sigurd Vedsted Drejer</DisplayName>
        <AccountId>36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68AF449-12FC-43F4-97BC-0323F31F81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4C8E48-EE03-48D6-9723-977A9EEC52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d98fe-5850-47a6-9cf8-2b7923088a3a"/>
    <ds:schemaRef ds:uri="8fd57020-7dc0-4d09-9e1d-6ff75dcae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0CD471-75D8-4AB6-8C4D-3FB26A15BD62}">
  <ds:schemaRefs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e2ed98fe-5850-47a6-9cf8-2b7923088a3a"/>
    <ds:schemaRef ds:uri="http://schemas.microsoft.com/office/infopath/2007/PartnerControls"/>
    <ds:schemaRef ds:uri="8fd57020-7dc0-4d09-9e1d-6ff75dcaedec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343</Words>
  <Application>Microsoft Office PowerPoint</Application>
  <PresentationFormat>A4-papir (210 x 297 mm)</PresentationFormat>
  <Paragraphs>32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6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8" baseType="lpstr">
      <vt:lpstr>-apple-system</vt:lpstr>
      <vt:lpstr>Arial</vt:lpstr>
      <vt:lpstr>Calibri</vt:lpstr>
      <vt:lpstr>Calibri Light</vt:lpstr>
      <vt:lpstr>var(--fontStack-monospace, ui-monospace, SFMono-Regular, SF Mono, Menlo, Consolas, Liberation Mono, monospace)</vt:lpstr>
      <vt:lpstr>Verdana</vt:lpstr>
      <vt:lpstr>Office 2013 – 2022 Tema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Sigurd Vedsted Drejer</dc:creator>
  <cp:lastModifiedBy>Elin Willum Dannerbo</cp:lastModifiedBy>
  <cp:revision>10</cp:revision>
  <cp:lastPrinted>2024-08-13T06:07:54Z</cp:lastPrinted>
  <dcterms:created xsi:type="dcterms:W3CDTF">2024-01-18T12:15:33Z</dcterms:created>
  <dcterms:modified xsi:type="dcterms:W3CDTF">2025-08-22T12:10:12Z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0x010100DD1082216EA65647ADC39430A6F18470</vt:lpwstr>
  </property>
  <property fmtid="{D5CDD505-2E9C-101B-9397-08002B2CF9AE}" pid="3" name="MediaServiceImageTags">
    <vt:lpwstr/>
  </property>
</Properties>
</file>