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4" r:id="rId2"/>
    <p:sldId id="271" r:id="rId3"/>
    <p:sldId id="312" r:id="rId4"/>
    <p:sldId id="306" r:id="rId5"/>
    <p:sldId id="313" r:id="rId6"/>
    <p:sldId id="290" r:id="rId7"/>
    <p:sldId id="285" r:id="rId8"/>
    <p:sldId id="293" r:id="rId9"/>
    <p:sldId id="300" r:id="rId10"/>
    <p:sldId id="295" r:id="rId11"/>
    <p:sldId id="314" r:id="rId12"/>
  </p:sldIdLst>
  <p:sldSz cx="12192000" cy="6858000"/>
  <p:notesSz cx="6794500" cy="99314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363"/>
    <a:srgbClr val="F9F9FB"/>
    <a:srgbClr val="F3EAEB"/>
    <a:srgbClr val="C07140"/>
    <a:srgbClr val="2D5A5D"/>
    <a:srgbClr val="A6CDBE"/>
    <a:srgbClr val="9CC367"/>
    <a:srgbClr val="7FA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3" autoAdjust="0"/>
    <p:restoredTop sz="89290" autoAdjust="0"/>
  </p:normalViewPr>
  <p:slideViewPr>
    <p:cSldViewPr snapToGrid="0">
      <p:cViewPr>
        <p:scale>
          <a:sx n="88" d="100"/>
          <a:sy n="88" d="100"/>
        </p:scale>
        <p:origin x="79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>
            <a:extLst>
              <a:ext uri="{FF2B5EF4-FFF2-40B4-BE49-F238E27FC236}">
                <a16:creationId xmlns:a16="http://schemas.microsoft.com/office/drawing/2014/main" id="{07843D25-B145-49DB-B09B-7D81F5E6BF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F5C8BA91-FD14-4E97-93A4-B2F9D3B46F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94638-BB91-4738-B794-DD789BE92051}" type="datetimeFigureOut">
              <a:rPr lang="da-DK" smtClean="0"/>
              <a:t>17-04-2024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EB3E211F-5733-4F5B-9AAB-6508AB843C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AD4D671A-9F8D-4295-891F-BDE9820167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A8AE4-FA28-4B3F-96CD-33FE47C1A06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617617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91A72-F279-47FB-9F93-A5697A50F0F7}" type="datetimeFigureOut">
              <a:rPr lang="da-DK" smtClean="0"/>
              <a:t>17-04-2024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0D52-EBBF-4436-A51C-9E515453B32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87309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1763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70674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15404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12583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67311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77141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0D52-EBBF-4436-A51C-9E515453B32E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40072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9788" y="944562"/>
            <a:ext cx="10512425" cy="210395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839788" y="3053312"/>
            <a:ext cx="10512425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  <a:endParaRPr lang="da-DK" dirty="0"/>
          </a:p>
        </p:txBody>
      </p:sp>
      <p:pic>
        <p:nvPicPr>
          <p:cNvPr id="9" name="Billede 8">
            <a:extLst>
              <a:ext uri="{FF2B5EF4-FFF2-40B4-BE49-F238E27FC236}">
                <a16:creationId xmlns:a16="http://schemas.microsoft.com/office/drawing/2014/main" id="{6F8FFA17-E103-4DD6-8034-A9F6A31DF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7" y="5125331"/>
            <a:ext cx="3487769" cy="1040519"/>
          </a:xfrm>
          <a:prstGeom prst="rect">
            <a:avLst/>
          </a:prstGeom>
        </p:spPr>
      </p:pic>
      <p:sp>
        <p:nvSpPr>
          <p:cNvPr id="12" name="Pladsholder til tekst 11">
            <a:extLst>
              <a:ext uri="{FF2B5EF4-FFF2-40B4-BE49-F238E27FC236}">
                <a16:creationId xmlns:a16="http://schemas.microsoft.com/office/drawing/2014/main" id="{2326E640-2B71-4A3D-813B-0BD01DBC80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90735" y="4709074"/>
            <a:ext cx="5161478" cy="1456775"/>
          </a:xfrm>
        </p:spPr>
        <p:txBody>
          <a:bodyPr anchor="b">
            <a:noAutofit/>
          </a:bodyPr>
          <a:lstStyle>
            <a:lvl1pPr marL="0" indent="0" algn="r">
              <a:buNone/>
              <a:defRPr sz="1800"/>
            </a:lvl1pPr>
            <a:lvl2pPr marL="457200" indent="0" algn="r">
              <a:buNone/>
              <a:defRPr sz="2400"/>
            </a:lvl2pPr>
            <a:lvl3pPr marL="914400" indent="0" algn="r">
              <a:buNone/>
              <a:defRPr sz="2400"/>
            </a:lvl3pPr>
            <a:lvl4pPr marL="1371600" indent="0" algn="r">
              <a:buNone/>
              <a:defRPr sz="2400"/>
            </a:lvl4pPr>
            <a:lvl5pPr marL="1828800" indent="0" algn="r">
              <a:buNone/>
              <a:defRPr sz="2400"/>
            </a:lvl5pPr>
          </a:lstStyle>
          <a:p>
            <a:pPr lvl="0"/>
            <a:r>
              <a:rPr lang="da-DK" dirty="0"/>
              <a:t>Tovholdere:</a:t>
            </a:r>
          </a:p>
          <a:p>
            <a:pPr lvl="0"/>
            <a:r>
              <a:rPr lang="da-DK" dirty="0"/>
              <a:t>Dato:</a:t>
            </a:r>
          </a:p>
        </p:txBody>
      </p:sp>
    </p:spTree>
    <p:extLst>
      <p:ext uri="{BB962C8B-B14F-4D97-AF65-F5344CB8AC3E}">
        <p14:creationId xmlns:p14="http://schemas.microsoft.com/office/powerpoint/2010/main" val="646039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1AF5E-1E6D-4C20-9EB2-63A33AC74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74A609E9-71E3-48EE-8AF4-E61D979EC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F2CB2FA-A712-4EC8-A571-BA7C4F9C7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09FB-82C0-4712-9E6B-734C9F6DBF8B}" type="datetime5">
              <a:rPr lang="da-DK" smtClean="0"/>
              <a:t>april 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91939D8-FEF6-4F3E-BF62-3D4D477B5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EC049CE-6557-4C9B-8383-D964B2A0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6859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9B3A0BA7-0B9B-4525-9045-2C9C5FA6FA1A}"/>
              </a:ext>
            </a:extLst>
          </p:cNvPr>
          <p:cNvSpPr/>
          <p:nvPr userDrawn="1"/>
        </p:nvSpPr>
        <p:spPr>
          <a:xfrm>
            <a:off x="469557" y="2038865"/>
            <a:ext cx="11158151" cy="50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Lodret titel 1">
            <a:extLst>
              <a:ext uri="{FF2B5EF4-FFF2-40B4-BE49-F238E27FC236}">
                <a16:creationId xmlns:a16="http://schemas.microsoft.com/office/drawing/2014/main" id="{195EB46F-9B32-4EA7-B062-FA3E73164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944563"/>
            <a:ext cx="2628900" cy="5232400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A57F1DD-DC05-47EE-8C0F-18CD6FADEC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44563"/>
            <a:ext cx="7734300" cy="5232400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5C1A9D7-DF09-4779-BC4A-A2E520624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67CD-FA55-4B53-9D63-682CDBE97068}" type="datetime5">
              <a:rPr lang="da-DK" smtClean="0"/>
              <a:t>april 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D659114-F3EA-4E9B-96C3-17E19C5E8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3A68479-1CE6-4666-809D-F382E3E02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776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38200" y="2384424"/>
            <a:ext cx="10515600" cy="3781426"/>
          </a:xfrm>
        </p:spPr>
        <p:txBody>
          <a:bodyPr/>
          <a:lstStyle>
            <a:lvl1pPr>
              <a:defRPr>
                <a:solidFill>
                  <a:srgbClr val="646363"/>
                </a:solidFill>
              </a:defRPr>
            </a:lvl1pPr>
            <a:lvl2pPr>
              <a:defRPr>
                <a:solidFill>
                  <a:srgbClr val="646363"/>
                </a:solidFill>
              </a:defRPr>
            </a:lvl2pPr>
            <a:lvl3pPr>
              <a:defRPr>
                <a:solidFill>
                  <a:srgbClr val="646363"/>
                </a:solidFill>
              </a:defRPr>
            </a:lvl3pPr>
            <a:lvl4pPr>
              <a:defRPr>
                <a:solidFill>
                  <a:srgbClr val="646363"/>
                </a:solidFill>
              </a:defRPr>
            </a:lvl4pPr>
            <a:lvl5pPr>
              <a:defRPr>
                <a:solidFill>
                  <a:srgbClr val="646363"/>
                </a:solidFill>
              </a:defRPr>
            </a:lvl5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9452918" y="6356350"/>
            <a:ext cx="1365972" cy="365125"/>
          </a:xfrm>
        </p:spPr>
        <p:txBody>
          <a:bodyPr/>
          <a:lstStyle/>
          <a:p>
            <a:fld id="{DFCF77EC-60F2-4674-82EE-6B28D990B518}" type="datetime5">
              <a:rPr lang="da-DK" smtClean="0"/>
              <a:t>april 2024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27036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2384424"/>
            <a:ext cx="5181600" cy="3764125"/>
          </a:xfrm>
        </p:spPr>
        <p:txBody>
          <a:bodyPr/>
          <a:lstStyle>
            <a:lvl1pPr>
              <a:defRPr>
                <a:solidFill>
                  <a:srgbClr val="646363"/>
                </a:solidFill>
              </a:defRPr>
            </a:lvl1pPr>
            <a:lvl2pPr>
              <a:defRPr>
                <a:solidFill>
                  <a:srgbClr val="646363"/>
                </a:solidFill>
              </a:defRPr>
            </a:lvl2pPr>
            <a:lvl3pPr>
              <a:defRPr>
                <a:solidFill>
                  <a:srgbClr val="646363"/>
                </a:solidFill>
              </a:defRPr>
            </a:lvl3pPr>
            <a:lvl4pPr>
              <a:defRPr>
                <a:solidFill>
                  <a:srgbClr val="646363"/>
                </a:solidFill>
              </a:defRPr>
            </a:lvl4pPr>
            <a:lvl5pPr>
              <a:defRPr>
                <a:solidFill>
                  <a:srgbClr val="646363"/>
                </a:solidFill>
              </a:defRPr>
            </a:lvl5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2384424"/>
            <a:ext cx="5181600" cy="3764126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B864-86F1-4577-B0F5-F43E0588CA70}" type="datetime5">
              <a:rPr lang="da-DK" smtClean="0"/>
              <a:t>april 2024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9A2C4767-33C9-4B85-B975-2190C3225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66543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8C6B7BD1-DCD0-4E64-9BFC-B635A82F6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2385069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907194A-FAB1-427C-8B6A-6C77FA607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208981"/>
            <a:ext cx="5157787" cy="2980681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3CF29CD0-9626-44AC-AF04-0AAB11A99F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2384425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5EDD6F8A-A6BC-4FE1-B6A8-C9ECAA4097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208981"/>
            <a:ext cx="5183188" cy="2980682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DC6777E9-AC15-4E37-9FBA-E24ECB3F1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BC09-0E7F-464D-BD21-C7F3087045A5}" type="datetime5">
              <a:rPr lang="da-DK" smtClean="0"/>
              <a:t>april 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9BF0EC48-2087-463E-8493-F1330489D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B6670D69-D2E3-4BEA-AB92-5E12D064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0BB5937-2C34-4278-8D51-BD775804C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59432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D31CE3-4BC9-4081-813F-7F23DACC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2"/>
            <a:ext cx="3932237" cy="1296987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E0F7302-EE69-4E32-A27B-495E2D5BA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44562"/>
            <a:ext cx="6172200" cy="5221287"/>
          </a:xfrm>
        </p:spPr>
        <p:txBody>
          <a:bodyPr/>
          <a:lstStyle>
            <a:lvl1pPr>
              <a:defRPr sz="24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38A222C9-2DEF-4F90-BF7A-3676978D9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84424"/>
            <a:ext cx="3932237" cy="378142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0AB61D8B-584A-4E57-8CBD-FC808B2DD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5854-3FE1-4575-9D9A-41B170635405}" type="datetime5">
              <a:rPr lang="da-DK" smtClean="0"/>
              <a:t>april 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BBA92216-0E9F-41E3-BD18-CB18C56D7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591D93A-4018-432A-B37A-4CC5A5E9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3723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DD19F-527B-4EAD-BB6C-8E4843346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2"/>
            <a:ext cx="3932237" cy="1296987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5F45870F-7E40-4AC2-A5FC-5F611314D7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44563"/>
            <a:ext cx="6172200" cy="5221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04B3A53D-D412-46BB-BCF0-6E49922A4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84424"/>
            <a:ext cx="3932237" cy="378142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25EDB9B-1988-4093-9A18-842E2705D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338C2-22D9-45E6-B029-A5ED76917F07}" type="datetime5">
              <a:rPr lang="da-DK" smtClean="0"/>
              <a:t>april 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D8540FC7-C83C-40E7-B7B4-7863C4B37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89887FF-9B66-4F47-A53A-EA43CAE1D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100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F7BC8-99D9-4426-A007-D1871A5253AF}" type="datetime5">
              <a:rPr lang="da-DK" smtClean="0"/>
              <a:t>april 2024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76AEC8AF-F390-4E37-BAA8-BCB886E7B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10514012" cy="1296986"/>
          </a:xfrm>
          <a:ln w="3175">
            <a:noFill/>
          </a:ln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144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A8D6BA-DD43-4F5E-B543-1647F48E1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4"/>
            <a:ext cx="10507662" cy="361791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9C83E9F9-F0D2-4A44-A2E3-E810D7455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4589463"/>
            <a:ext cx="10507662" cy="15763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86AE9B7-E163-45C5-A653-EDD2A160C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41192-C4C2-4253-8E40-958CF3ED7776}" type="datetime5">
              <a:rPr lang="da-DK" smtClean="0"/>
              <a:t>april 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D646DDB-34FC-409C-8618-EC3240BD5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EA2767C5-9735-444E-BE90-36E27D2C3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A4056-C73C-46CF-B283-8DAF1289ECC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4233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1E6E-FF3A-4460-9A3C-6ADAE74B4DD1}" type="datetime5">
              <a:rPr lang="da-DK" smtClean="0"/>
              <a:t>april 2024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1682-6FF6-4D4C-B1CB-775A3E8F2ED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8180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9788" y="944569"/>
            <a:ext cx="10514012" cy="12969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a-DK" dirty="0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2387600"/>
            <a:ext cx="10515600" cy="37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/>
              <a:t>Rediger typografien i masterens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9452918" y="6356350"/>
            <a:ext cx="1365972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46363"/>
                </a:solidFill>
              </a:defRPr>
            </a:lvl1pPr>
          </a:lstStyle>
          <a:p>
            <a:fld id="{203BCF53-7959-47D8-812D-A34A8EA0CAD1}" type="datetime5">
              <a:rPr lang="da-DK" smtClean="0"/>
              <a:t>april 2024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839787" y="6356350"/>
            <a:ext cx="86131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46363"/>
                </a:solidFill>
              </a:defRPr>
            </a:lvl1pPr>
          </a:lstStyle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10818890" y="6356350"/>
            <a:ext cx="534909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46363"/>
                </a:solidFill>
              </a:defRPr>
            </a:lvl1pPr>
          </a:lstStyle>
          <a:p>
            <a:fld id="{3CA11682-6FF6-4D4C-B1CB-775A3E8F2ED0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7CA79734-76C4-4CB5-9857-7D76D3124BF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851" y="136525"/>
            <a:ext cx="2413362" cy="71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87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9" r:id="rId5"/>
    <p:sldLayoutId id="2147483670" r:id="rId6"/>
    <p:sldLayoutId id="2147483654" r:id="rId7"/>
    <p:sldLayoutId id="2147483659" r:id="rId8"/>
    <p:sldLayoutId id="2147483655" r:id="rId9"/>
    <p:sldLayoutId id="2147483671" r:id="rId10"/>
    <p:sldLayoutId id="2147483672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64636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64636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4636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4636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4636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12" userDrawn="1">
          <p15:clr>
            <a:srgbClr val="F26B43"/>
          </p15:clr>
        </p15:guide>
        <p15:guide id="2" pos="529" userDrawn="1">
          <p15:clr>
            <a:srgbClr val="F26B43"/>
          </p15:clr>
        </p15:guide>
        <p15:guide id="3" orient="horz" pos="595" userDrawn="1">
          <p15:clr>
            <a:srgbClr val="F26B43"/>
          </p15:clr>
        </p15:guide>
        <p15:guide id="4" pos="7151" userDrawn="1">
          <p15:clr>
            <a:srgbClr val="F26B43"/>
          </p15:clr>
        </p15:guide>
        <p15:guide id="5" orient="horz" pos="1502" userDrawn="1">
          <p15:clr>
            <a:srgbClr val="F26B43"/>
          </p15:clr>
        </p15:guide>
        <p15:guide id="6" orient="horz" pos="3884" userDrawn="1">
          <p15:clr>
            <a:srgbClr val="F26B43"/>
          </p15:clr>
        </p15:guide>
        <p15:guide id="7" pos="3795" userDrawn="1">
          <p15:clr>
            <a:srgbClr val="F26B43"/>
          </p15:clr>
        </p15:guide>
        <p15:guide id="8" orient="horz" pos="73" userDrawn="1">
          <p15:clr>
            <a:srgbClr val="F26B43"/>
          </p15:clr>
        </p15:guide>
        <p15:guide id="9" pos="59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dsholder til tekst 6">
            <a:extLst>
              <a:ext uri="{FF2B5EF4-FFF2-40B4-BE49-F238E27FC236}">
                <a16:creationId xmlns:a16="http://schemas.microsoft.com/office/drawing/2014/main" id="{EC5C30A9-7478-4B53-93F8-A8157AD5817D}"/>
              </a:ext>
            </a:extLst>
          </p:cNvPr>
          <p:cNvSpPr txBox="1">
            <a:spLocks/>
          </p:cNvSpPr>
          <p:nvPr/>
        </p:nvSpPr>
        <p:spPr>
          <a:xfrm>
            <a:off x="4351283" y="3214291"/>
            <a:ext cx="7354090" cy="14567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r" defTabSz="914400" rtl="0" eaLnBrk="1" latinLnBrk="0" hangingPunct="1">
              <a:defRPr sz="1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a-DK" sz="2400" b="1" dirty="0">
                <a:latin typeface="Arial" panose="020B0604020202020204" pitchFamily="34" charset="0"/>
                <a:cs typeface="Arial" panose="020B0604020202020204" pitchFamily="34" charset="0"/>
              </a:rPr>
              <a:t>FOSAKO Forårsmøde - 18. april 2024</a:t>
            </a:r>
          </a:p>
          <a:p>
            <a:endParaRPr lang="da-DK" dirty="0"/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E65F690A-8E4E-4B81-8FEA-8D93EF339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27" y="1054608"/>
            <a:ext cx="4919472" cy="4748784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D8FF2F6F-6EDD-4CF2-9AAC-F10E3C3426B4}"/>
              </a:ext>
            </a:extLst>
          </p:cNvPr>
          <p:cNvSpPr txBox="1">
            <a:spLocks/>
          </p:cNvSpPr>
          <p:nvPr/>
        </p:nvSpPr>
        <p:spPr>
          <a:xfrm>
            <a:off x="4857299" y="1054608"/>
            <a:ext cx="6974048" cy="1655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a-DK" sz="4400" b="1" dirty="0">
                <a:latin typeface="Arial" panose="020B0604020202020204" pitchFamily="34" charset="0"/>
                <a:cs typeface="Arial" panose="020B0604020202020204" pitchFamily="34" charset="0"/>
              </a:rPr>
              <a:t>Projekt Ny datamodel og Specifikation 7.0</a:t>
            </a:r>
            <a:endParaRPr lang="da-DK" sz="4400" b="1" dirty="0"/>
          </a:p>
        </p:txBody>
      </p:sp>
      <p:sp>
        <p:nvSpPr>
          <p:cNvPr id="5" name="Pladsholder til tekst 6">
            <a:extLst>
              <a:ext uri="{FF2B5EF4-FFF2-40B4-BE49-F238E27FC236}">
                <a16:creationId xmlns:a16="http://schemas.microsoft.com/office/drawing/2014/main" id="{8CA80401-EA9F-4E10-A4AB-699AFDA28BF6}"/>
              </a:ext>
            </a:extLst>
          </p:cNvPr>
          <p:cNvSpPr txBox="1">
            <a:spLocks/>
          </p:cNvSpPr>
          <p:nvPr/>
        </p:nvSpPr>
        <p:spPr>
          <a:xfrm>
            <a:off x="6361386" y="5373974"/>
            <a:ext cx="5343987" cy="14567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r" defTabSz="914400" rtl="0" eaLnBrk="1" latinLnBrk="0" hangingPunct="1">
              <a:defRPr sz="1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da-DK" dirty="0"/>
            </a:br>
            <a:r>
              <a:rPr lang="da-DK" sz="1800" dirty="0">
                <a:latin typeface="Arial" panose="020B0604020202020204" pitchFamily="34" charset="0"/>
                <a:cs typeface="Arial" panose="020B0604020202020204" pitchFamily="34" charset="0"/>
              </a:rPr>
              <a:t>Kristine Munk Pollas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850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Projektrum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følg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med i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projektet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Billede 1">
            <a:extLst>
              <a:ext uri="{FF2B5EF4-FFF2-40B4-BE49-F238E27FC236}">
                <a16:creationId xmlns:a16="http://schemas.microsoft.com/office/drawing/2014/main" id="{E63275AB-0E4F-4396-AA34-A317A982D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165" y="1737854"/>
            <a:ext cx="8741988" cy="461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877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lede 7">
            <a:extLst>
              <a:ext uri="{FF2B5EF4-FFF2-40B4-BE49-F238E27FC236}">
                <a16:creationId xmlns:a16="http://schemas.microsoft.com/office/drawing/2014/main" id="{E65F690A-8E4E-4B81-8FEA-8D93EF339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27" y="1054608"/>
            <a:ext cx="4919472" cy="4748784"/>
          </a:xfrm>
          <a:prstGeom prst="rect">
            <a:avLst/>
          </a:prstGeom>
        </p:spPr>
      </p:pic>
      <p:sp>
        <p:nvSpPr>
          <p:cNvPr id="5" name="Pladsholder til tekst 6">
            <a:extLst>
              <a:ext uri="{FF2B5EF4-FFF2-40B4-BE49-F238E27FC236}">
                <a16:creationId xmlns:a16="http://schemas.microsoft.com/office/drawing/2014/main" id="{8CA80401-EA9F-4E10-A4AB-699AFDA28BF6}"/>
              </a:ext>
            </a:extLst>
          </p:cNvPr>
          <p:cNvSpPr txBox="1">
            <a:spLocks/>
          </p:cNvSpPr>
          <p:nvPr/>
        </p:nvSpPr>
        <p:spPr>
          <a:xfrm>
            <a:off x="6361386" y="5373974"/>
            <a:ext cx="5343987" cy="14567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da-DK"/>
            </a:defPPr>
            <a:lvl1pPr marL="0" algn="r" defTabSz="914400" rtl="0" eaLnBrk="1" latinLnBrk="0" hangingPunct="1">
              <a:defRPr sz="1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da-DK" dirty="0"/>
            </a:br>
            <a:r>
              <a:rPr lang="da-DK" sz="1800" dirty="0">
                <a:latin typeface="Arial" panose="020B0604020202020204" pitchFamily="34" charset="0"/>
                <a:cs typeface="Arial" panose="020B0604020202020204" pitchFamily="34" charset="0"/>
              </a:rPr>
              <a:t>Kristine Munk Pollas</a:t>
            </a:r>
          </a:p>
          <a:p>
            <a:endParaRPr lang="da-DK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14D4FF6A-614F-4323-B7DE-1358F27FF66D}"/>
              </a:ext>
            </a:extLst>
          </p:cNvPr>
          <p:cNvSpPr txBox="1">
            <a:spLocks/>
          </p:cNvSpPr>
          <p:nvPr/>
        </p:nvSpPr>
        <p:spPr>
          <a:xfrm>
            <a:off x="6096000" y="2106300"/>
            <a:ext cx="4132721" cy="1655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a-DK" sz="4400" b="1" dirty="0">
                <a:latin typeface="Arial" panose="020B0604020202020204" pitchFamily="34" charset="0"/>
                <a:cs typeface="Arial" panose="020B0604020202020204" pitchFamily="34" charset="0"/>
              </a:rPr>
              <a:t>Tak for i dag!</a:t>
            </a:r>
            <a:endParaRPr lang="da-DK" sz="4400" b="1" dirty="0"/>
          </a:p>
        </p:txBody>
      </p:sp>
    </p:spTree>
    <p:extLst>
      <p:ext uri="{BB962C8B-B14F-4D97-AF65-F5344CB8AC3E}">
        <p14:creationId xmlns:p14="http://schemas.microsoft.com/office/powerpoint/2010/main" val="2363383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87A5A-DC7A-44A1-84FD-9369650E1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4562"/>
            <a:ext cx="5687192" cy="1296987"/>
          </a:xfrm>
        </p:spPr>
        <p:txBody>
          <a:bodyPr>
            <a:normAutofit/>
          </a:bodyPr>
          <a:lstStyle/>
          <a:p>
            <a:pPr algn="ctr"/>
            <a: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  <a:t>Dagsordensemner</a:t>
            </a:r>
            <a:b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a-D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06F1FD00-0BFD-4FB3-A893-9B5448B4A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2085" y="2587002"/>
            <a:ext cx="4465522" cy="2838437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da-DK" sz="2800" dirty="0"/>
              <a:t>Baggrund for projektet</a:t>
            </a:r>
          </a:p>
          <a:p>
            <a:pPr marL="457200" indent="-457200">
              <a:buFont typeface="+mj-lt"/>
              <a:buAutoNum type="arabicPeriod"/>
            </a:pPr>
            <a:endParaRPr lang="da-DK" sz="2800" dirty="0"/>
          </a:p>
          <a:p>
            <a:pPr marL="457200" indent="-457200">
              <a:buFont typeface="+mj-lt"/>
              <a:buAutoNum type="arabicPeriod"/>
            </a:pPr>
            <a:r>
              <a:rPr lang="da-DK" sz="2800" dirty="0"/>
              <a:t>Beskrivelse af projektet – organisering og struktur</a:t>
            </a:r>
          </a:p>
          <a:p>
            <a:pPr marL="457200" indent="-457200">
              <a:buFont typeface="+mj-lt"/>
              <a:buAutoNum type="arabicPeriod"/>
            </a:pPr>
            <a:endParaRPr lang="da-DK" sz="2800" dirty="0"/>
          </a:p>
          <a:p>
            <a:pPr marL="457200" indent="-457200">
              <a:buFont typeface="+mj-lt"/>
              <a:buAutoNum type="arabicPeriod"/>
            </a:pPr>
            <a:r>
              <a:rPr lang="da-DK" sz="2800" dirty="0"/>
              <a:t>Projektaktiviteter og status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F541EE3-59F5-48DB-9BF7-0EB8C0B63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77EC-60F2-4674-82EE-6B28D990B518}" type="datetime5">
              <a:rPr lang="da-DK" smtClean="0"/>
              <a:t>april 2024</a:t>
            </a:fld>
            <a:endParaRPr lang="da-DK" dirty="0"/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id="{DA4C47DA-4956-440B-AF81-1452EBEB2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192" y="1"/>
            <a:ext cx="650480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17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87A5A-DC7A-44A1-84FD-9369650E1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4562"/>
            <a:ext cx="5687192" cy="1296987"/>
          </a:xfrm>
        </p:spPr>
        <p:txBody>
          <a:bodyPr>
            <a:normAutofit/>
          </a:bodyPr>
          <a:lstStyle/>
          <a:p>
            <a:pPr algn="ctr"/>
            <a: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  <a:t>Baggrund for projektet</a:t>
            </a:r>
            <a:b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a-DK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06F1FD00-0BFD-4FB3-A893-9B5448B4A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543" y="2139043"/>
            <a:ext cx="4727121" cy="440871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a-DK" sz="2600" dirty="0"/>
              <a:t>Strategisk retning for </a:t>
            </a:r>
            <a:r>
              <a:rPr lang="da-DK" sz="2600" dirty="0" err="1"/>
              <a:t>GeoDanmark</a:t>
            </a:r>
            <a:r>
              <a:rPr lang="da-DK" sz="2600" dirty="0"/>
              <a:t> Grunddata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da-DK" sz="2000" dirty="0"/>
              <a:t>5 retningslinjer som skal styre udviklingen og højne kvaliteten</a:t>
            </a:r>
          </a:p>
          <a:p>
            <a:pPr lvl="1"/>
            <a:endParaRPr lang="da-DK" sz="2800" dirty="0"/>
          </a:p>
          <a:p>
            <a:pPr marL="514350" indent="-514350">
              <a:buFont typeface="+mj-lt"/>
              <a:buAutoNum type="arabicPeriod"/>
            </a:pPr>
            <a:r>
              <a:rPr lang="da-DK" sz="2600" dirty="0"/>
              <a:t>Tiltag som understøtter retningen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a-DK" sz="2000" dirty="0"/>
              <a:t>”Supplerende data” - tilgodese behov for mere detaljerede lokale registreringer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endParaRPr lang="da-DK" sz="2000" dirty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a-DK" sz="2000" dirty="0"/>
              <a:t>Fleksibel datamodel - mulighed for hyppigere ændringer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F541EE3-59F5-48DB-9BF7-0EB8C0B63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77EC-60F2-4674-82EE-6B28D990B518}" type="datetime5">
              <a:rPr lang="da-DK" smtClean="0"/>
              <a:t>april 2024</a:t>
            </a:fld>
            <a:endParaRPr lang="da-DK" dirty="0"/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id="{FB440C6B-7C23-4DD5-AC45-14AE10A4C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783" y="0"/>
            <a:ext cx="68169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64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lede 8">
            <a:extLst>
              <a:ext uri="{FF2B5EF4-FFF2-40B4-BE49-F238E27FC236}">
                <a16:creationId xmlns:a16="http://schemas.microsoft.com/office/drawing/2014/main" id="{DC39D32B-8C3D-4A4B-97C9-59EA262AA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406" y="1839132"/>
            <a:ext cx="8631715" cy="4207494"/>
          </a:xfrm>
          <a:prstGeom prst="rect">
            <a:avLst/>
          </a:prstGeom>
        </p:spPr>
      </p:pic>
      <p:sp>
        <p:nvSpPr>
          <p:cNvPr id="12" name="Rektangel 11">
            <a:extLst>
              <a:ext uri="{FF2B5EF4-FFF2-40B4-BE49-F238E27FC236}">
                <a16:creationId xmlns:a16="http://schemas.microsoft.com/office/drawing/2014/main" id="{BFCC51D3-3E72-445C-9263-DA819FF31A4C}"/>
              </a:ext>
            </a:extLst>
          </p:cNvPr>
          <p:cNvSpPr/>
          <p:nvPr/>
        </p:nvSpPr>
        <p:spPr>
          <a:xfrm>
            <a:off x="839788" y="1695796"/>
            <a:ext cx="8852852" cy="4455621"/>
          </a:xfrm>
          <a:prstGeom prst="rect">
            <a:avLst/>
          </a:prstGeom>
          <a:solidFill>
            <a:schemeClr val="bg1">
              <a:lumMod val="85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222440-6ACF-4991-BD4F-EB2A0AAA8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4563"/>
            <a:ext cx="8386763" cy="659794"/>
          </a:xfrm>
        </p:spPr>
        <p:txBody>
          <a:bodyPr/>
          <a:lstStyle/>
          <a:p>
            <a: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  <a:t>Hvad er supplerende data?</a:t>
            </a:r>
          </a:p>
        </p:txBody>
      </p:sp>
    </p:spTree>
    <p:extLst>
      <p:ext uri="{BB962C8B-B14F-4D97-AF65-F5344CB8AC3E}">
        <p14:creationId xmlns:p14="http://schemas.microsoft.com/office/powerpoint/2010/main" val="1964616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0926D-A687-4EC4-82CF-428402687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944563"/>
            <a:ext cx="5756321" cy="640155"/>
          </a:xfrm>
        </p:spPr>
        <p:txBody>
          <a:bodyPr>
            <a:normAutofit/>
          </a:bodyPr>
          <a:lstStyle/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Projektorganisation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Billede 13">
            <a:extLst>
              <a:ext uri="{FF2B5EF4-FFF2-40B4-BE49-F238E27FC236}">
                <a16:creationId xmlns:a16="http://schemas.microsoft.com/office/drawing/2014/main" id="{F10B33B4-F0EE-41C8-B7D5-444FA5E43C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279" y="1071122"/>
            <a:ext cx="4632960" cy="5443728"/>
          </a:xfrm>
          <a:prstGeom prst="rect">
            <a:avLst/>
          </a:prstGeom>
        </p:spPr>
      </p:pic>
      <p:sp>
        <p:nvSpPr>
          <p:cNvPr id="17" name="Pladsholder til indhold 2">
            <a:extLst>
              <a:ext uri="{FF2B5EF4-FFF2-40B4-BE49-F238E27FC236}">
                <a16:creationId xmlns:a16="http://schemas.microsoft.com/office/drawing/2014/main" id="{AD604944-CFCD-4977-925A-5B3EAF91FA95}"/>
              </a:ext>
            </a:extLst>
          </p:cNvPr>
          <p:cNvSpPr txBox="1">
            <a:spLocks/>
          </p:cNvSpPr>
          <p:nvPr/>
        </p:nvSpPr>
        <p:spPr>
          <a:xfrm>
            <a:off x="734383" y="2196028"/>
            <a:ext cx="5950501" cy="40005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800" dirty="0"/>
              <a:t>Bestyrelse (styregruppe)</a:t>
            </a:r>
          </a:p>
          <a:p>
            <a:r>
              <a:rPr lang="da-DK" sz="2800" dirty="0"/>
              <a:t>Projektledelsesgruppe (PL + 6 repræsentanter fra </a:t>
            </a:r>
            <a:r>
              <a:rPr lang="da-DK" sz="2800" dirty="0" err="1"/>
              <a:t>GeoDanmark</a:t>
            </a:r>
            <a:r>
              <a:rPr lang="da-DK" sz="2800" dirty="0"/>
              <a:t>-parterne)</a:t>
            </a:r>
          </a:p>
          <a:p>
            <a:r>
              <a:rPr lang="da-DK" sz="2800" dirty="0"/>
              <a:t>Ikke-permanente arbejdsgrupper med deltagerne fra </a:t>
            </a:r>
            <a:r>
              <a:rPr lang="da-DK" sz="2800" dirty="0" err="1"/>
              <a:t>GeoDanmarks</a:t>
            </a:r>
            <a:r>
              <a:rPr lang="da-DK" sz="2800" dirty="0"/>
              <a:t> organisation (fora, sekretariat, grupper) og bagvedliggende organisationer</a:t>
            </a:r>
          </a:p>
        </p:txBody>
      </p:sp>
    </p:spTree>
    <p:extLst>
      <p:ext uri="{BB962C8B-B14F-4D97-AF65-F5344CB8AC3E}">
        <p14:creationId xmlns:p14="http://schemas.microsoft.com/office/powerpoint/2010/main" val="1613744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0926D-A687-4EC4-82CF-428402687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944563"/>
            <a:ext cx="5756321" cy="708873"/>
          </a:xfrm>
        </p:spPr>
        <p:txBody>
          <a:bodyPr>
            <a:normAutofit/>
          </a:bodyPr>
          <a:lstStyle/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Projektledelsesgruppe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ladsholder til indhold 2">
            <a:extLst>
              <a:ext uri="{FF2B5EF4-FFF2-40B4-BE49-F238E27FC236}">
                <a16:creationId xmlns:a16="http://schemas.microsoft.com/office/drawing/2014/main" id="{1F896BA0-ED2B-4794-B3BC-D7DFFCB83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628" y="1842869"/>
            <a:ext cx="11264372" cy="1595723"/>
          </a:xfrm>
        </p:spPr>
        <p:txBody>
          <a:bodyPr>
            <a:normAutofit/>
          </a:bodyPr>
          <a:lstStyle/>
          <a:p>
            <a:r>
              <a:rPr lang="da-DK" sz="2000" dirty="0"/>
              <a:t>Ansvarlig for styring af projektet og for at sikre den tværgående sammenhæng mellem projektområderne</a:t>
            </a:r>
          </a:p>
          <a:p>
            <a:r>
              <a:rPr lang="da-DK" sz="2000" dirty="0"/>
              <a:t>Ansvarlig for at sikre opbakning og forankring af projektet i de respektive organisationer</a:t>
            </a:r>
          </a:p>
          <a:p>
            <a:r>
              <a:rPr lang="da-DK" sz="2000" dirty="0"/>
              <a:t>Ansvarlig for at koordinere projektets aktiviteter med øvrige aktiviteter i </a:t>
            </a:r>
            <a:r>
              <a:rPr lang="da-DK" sz="2000" dirty="0" err="1"/>
              <a:t>GeoDanmark</a:t>
            </a:r>
            <a:r>
              <a:rPr lang="da-DK" sz="2000" dirty="0"/>
              <a:t>-regi</a:t>
            </a:r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86989F90-DCEE-4294-AD26-BAF82488F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213" y="3335215"/>
            <a:ext cx="9722338" cy="279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18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Projektstruktur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planlægning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og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udførsel</a:t>
            </a:r>
            <a:endParaRPr lang="da-DK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ladsholder til tekst 6">
            <a:extLst>
              <a:ext uri="{FF2B5EF4-FFF2-40B4-BE49-F238E27FC236}">
                <a16:creationId xmlns:a16="http://schemas.microsoft.com/office/drawing/2014/main" id="{1A1C009F-93DB-4EBC-861D-7E46C9094281}"/>
              </a:ext>
            </a:extLst>
          </p:cNvPr>
          <p:cNvSpPr txBox="1">
            <a:spLocks/>
          </p:cNvSpPr>
          <p:nvPr/>
        </p:nvSpPr>
        <p:spPr>
          <a:xfrm>
            <a:off x="5721734" y="2092843"/>
            <a:ext cx="5875020" cy="38862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Projektet er (indledningsvist) struktureret i 10 projektområder.</a:t>
            </a:r>
          </a:p>
          <a:p>
            <a:r>
              <a:rPr lang="da-DK" dirty="0"/>
              <a:t>Projektet nedbrydes i konkrete produkter (opgaver, leverancer, milepæle, afhængigheder mv.) inden for de forskellige projektområder.</a:t>
            </a:r>
          </a:p>
          <a:p>
            <a:r>
              <a:rPr lang="da-DK" dirty="0"/>
              <a:t>Der etableres arbejdsgrupper bestående af ressourcepersoner fra </a:t>
            </a:r>
            <a:r>
              <a:rPr lang="da-DK" dirty="0" err="1"/>
              <a:t>GeoDanmark</a:t>
            </a:r>
            <a:r>
              <a:rPr lang="da-DK" dirty="0"/>
              <a:t>-organisationen suppleret med ressourcepersoner fra de indgående parters organisationer med særlig indsigt i de forskellige projektområder.</a:t>
            </a:r>
          </a:p>
          <a:p>
            <a:r>
              <a:rPr lang="da-DK" dirty="0"/>
              <a:t>Det udførende arbejde - løsning af specifikke opgaver- vil i høj grad foregå i den eksisterende </a:t>
            </a:r>
            <a:r>
              <a:rPr lang="da-DK" dirty="0" err="1"/>
              <a:t>GeoDanmark</a:t>
            </a:r>
            <a:r>
              <a:rPr lang="da-DK" dirty="0"/>
              <a:t>-organisation og følge den etablerede </a:t>
            </a:r>
            <a:r>
              <a:rPr lang="da-DK" dirty="0" err="1"/>
              <a:t>governance</a:t>
            </a:r>
            <a:r>
              <a:rPr lang="da-DK" dirty="0"/>
              <a:t>. </a:t>
            </a:r>
          </a:p>
          <a:p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F5738F43-6365-4198-A144-F6C0F7BB5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31" y="1788414"/>
            <a:ext cx="4506217" cy="411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56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Projektstatus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og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aktiviteter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udvalgte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da-DK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ktangel: afrundede hjørner 1">
            <a:extLst>
              <a:ext uri="{FF2B5EF4-FFF2-40B4-BE49-F238E27FC236}">
                <a16:creationId xmlns:a16="http://schemas.microsoft.com/office/drawing/2014/main" id="{032EF013-909C-4286-8A38-E85D1DDE4189}"/>
              </a:ext>
            </a:extLst>
          </p:cNvPr>
          <p:cNvSpPr/>
          <p:nvPr/>
        </p:nvSpPr>
        <p:spPr>
          <a:xfrm>
            <a:off x="1136373" y="1957364"/>
            <a:ext cx="1114943" cy="565123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 err="1">
                <a:solidFill>
                  <a:schemeClr val="tx1"/>
                </a:solidFill>
              </a:rPr>
              <a:t>Governance</a:t>
            </a:r>
            <a:r>
              <a:rPr lang="da-DK" sz="1400" b="1" dirty="0">
                <a:solidFill>
                  <a:schemeClr val="tx1"/>
                </a:solidFill>
              </a:rPr>
              <a:t> og økonomi</a:t>
            </a:r>
          </a:p>
        </p:txBody>
      </p:sp>
      <p:sp>
        <p:nvSpPr>
          <p:cNvPr id="35" name="Rektangel: afrundede hjørner 34">
            <a:extLst>
              <a:ext uri="{FF2B5EF4-FFF2-40B4-BE49-F238E27FC236}">
                <a16:creationId xmlns:a16="http://schemas.microsoft.com/office/drawing/2014/main" id="{0915B919-584D-4105-AC17-E48CC427E784}"/>
              </a:ext>
            </a:extLst>
          </p:cNvPr>
          <p:cNvSpPr/>
          <p:nvPr/>
        </p:nvSpPr>
        <p:spPr>
          <a:xfrm>
            <a:off x="1136372" y="3498910"/>
            <a:ext cx="1114943" cy="564444"/>
          </a:xfrm>
          <a:prstGeom prst="roundRect">
            <a:avLst/>
          </a:prstGeom>
          <a:solidFill>
            <a:srgbClr val="FEA4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100" b="1" dirty="0">
                <a:solidFill>
                  <a:schemeClr val="tx1"/>
                </a:solidFill>
              </a:rPr>
              <a:t>Kommunikation interessenter dokumentation</a:t>
            </a:r>
          </a:p>
        </p:txBody>
      </p:sp>
      <p:sp>
        <p:nvSpPr>
          <p:cNvPr id="36" name="Rektangel: afrundede hjørner 35">
            <a:extLst>
              <a:ext uri="{FF2B5EF4-FFF2-40B4-BE49-F238E27FC236}">
                <a16:creationId xmlns:a16="http://schemas.microsoft.com/office/drawing/2014/main" id="{34BAC9FF-E844-45AB-883F-A4705735C981}"/>
              </a:ext>
            </a:extLst>
          </p:cNvPr>
          <p:cNvSpPr/>
          <p:nvPr/>
        </p:nvSpPr>
        <p:spPr>
          <a:xfrm>
            <a:off x="1152977" y="4852744"/>
            <a:ext cx="1114942" cy="564444"/>
          </a:xfrm>
          <a:prstGeom prst="round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200" b="1" dirty="0">
                <a:solidFill>
                  <a:schemeClr val="tx1"/>
                </a:solidFill>
              </a:rPr>
              <a:t>Supplerende data</a:t>
            </a:r>
          </a:p>
        </p:txBody>
      </p:sp>
      <p:sp>
        <p:nvSpPr>
          <p:cNvPr id="38" name="Pladsholder til tekst 6">
            <a:extLst>
              <a:ext uri="{FF2B5EF4-FFF2-40B4-BE49-F238E27FC236}">
                <a16:creationId xmlns:a16="http://schemas.microsoft.com/office/drawing/2014/main" id="{9C09C477-7603-4923-A53A-64A7E3A407F4}"/>
              </a:ext>
            </a:extLst>
          </p:cNvPr>
          <p:cNvSpPr txBox="1">
            <a:spLocks/>
          </p:cNvSpPr>
          <p:nvPr/>
        </p:nvSpPr>
        <p:spPr>
          <a:xfrm>
            <a:off x="2746650" y="1633308"/>
            <a:ext cx="8949163" cy="153008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a-DK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da-DK" sz="2000" dirty="0"/>
              <a:t>Projektledelsesgruppe etableret og mødes ugentligt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a-DK" sz="2000" dirty="0"/>
              <a:t>Afklaring af mulighederne for videreudvikling af </a:t>
            </a:r>
            <a:r>
              <a:rPr lang="da-DK" sz="2000" dirty="0" err="1"/>
              <a:t>GeoDK</a:t>
            </a:r>
            <a:r>
              <a:rPr lang="da-DK" sz="2000" dirty="0"/>
              <a:t> inden for den eksisterende kontrakt med </a:t>
            </a:r>
            <a:r>
              <a:rPr lang="da-DK" sz="2000" dirty="0" err="1"/>
              <a:t>Septima</a:t>
            </a:r>
            <a:endParaRPr lang="da-DK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da-DK" sz="2000" dirty="0"/>
              <a:t>Etablere overblik over projektøkonomi</a:t>
            </a:r>
          </a:p>
          <a:p>
            <a:pPr>
              <a:buFont typeface="Wingdings" panose="05000000000000000000" pitchFamily="2" charset="2"/>
              <a:buChar char="ü"/>
            </a:pPr>
            <a:endParaRPr lang="da-DK" sz="2000" b="1" dirty="0"/>
          </a:p>
          <a:p>
            <a:pPr>
              <a:buFont typeface="Wingdings" panose="05000000000000000000" pitchFamily="2" charset="2"/>
              <a:buChar char="ü"/>
            </a:pPr>
            <a:endParaRPr lang="da-DK" sz="2000" dirty="0"/>
          </a:p>
          <a:p>
            <a:pPr>
              <a:buFont typeface="Wingdings" panose="05000000000000000000" pitchFamily="2" charset="2"/>
              <a:buChar char="ü"/>
            </a:pPr>
            <a:endParaRPr lang="da-DK" sz="2000" dirty="0"/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39" name="Pladsholder til tekst 6">
            <a:extLst>
              <a:ext uri="{FF2B5EF4-FFF2-40B4-BE49-F238E27FC236}">
                <a16:creationId xmlns:a16="http://schemas.microsoft.com/office/drawing/2014/main" id="{F5859E1E-7CEB-498B-93EC-2E14A6EDEAA3}"/>
              </a:ext>
            </a:extLst>
          </p:cNvPr>
          <p:cNvSpPr txBox="1">
            <a:spLocks/>
          </p:cNvSpPr>
          <p:nvPr/>
        </p:nvSpPr>
        <p:spPr>
          <a:xfrm>
            <a:off x="2746650" y="3458159"/>
            <a:ext cx="9254062" cy="103185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da-DK" sz="3200" dirty="0"/>
              <a:t>WS: Produktnedbrydning – Kommunikation (12/2-24)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a-DK" sz="3200" dirty="0"/>
              <a:t>Opsætning af projektrum i </a:t>
            </a:r>
            <a:r>
              <a:rPr lang="da-DK" sz="3200" dirty="0" err="1"/>
              <a:t>Confluence</a:t>
            </a:r>
            <a:endParaRPr lang="da-DK" sz="3200" dirty="0"/>
          </a:p>
          <a:p>
            <a:pPr>
              <a:buFont typeface="Wingdings" panose="05000000000000000000" pitchFamily="2" charset="2"/>
              <a:buChar char="q"/>
            </a:pPr>
            <a:r>
              <a:rPr lang="da-DK" sz="3200" dirty="0"/>
              <a:t>WS: Interessentanalyse og kommunikationsplan (6/3-24)</a:t>
            </a:r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10" name="Pladsholder til tekst 6">
            <a:extLst>
              <a:ext uri="{FF2B5EF4-FFF2-40B4-BE49-F238E27FC236}">
                <a16:creationId xmlns:a16="http://schemas.microsoft.com/office/drawing/2014/main" id="{51047C81-3301-45DC-94E9-B377C81D545D}"/>
              </a:ext>
            </a:extLst>
          </p:cNvPr>
          <p:cNvSpPr txBox="1">
            <a:spLocks/>
          </p:cNvSpPr>
          <p:nvPr/>
        </p:nvSpPr>
        <p:spPr>
          <a:xfrm>
            <a:off x="2772927" y="4859047"/>
            <a:ext cx="9334990" cy="1730942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da-DK" sz="5000" dirty="0"/>
              <a:t>WS: Produktnedbrydning – supplerende data (27/2-24)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a-DK" sz="5000" dirty="0"/>
              <a:t>Definition af retningslinjer for supplerende data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a-DK" sz="5000" dirty="0"/>
              <a:t>Analyse af udstillingsplatforme for supplerende data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a-DK" sz="5000" dirty="0"/>
              <a:t>MP: Fremlæggelse af retningslinjer og udstillingsplatform på bestyrelsesmøde 29/5-24</a:t>
            </a:r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>
              <a:buFont typeface="Wingdings" panose="05000000000000000000" pitchFamily="2" charset="2"/>
              <a:buChar char="q"/>
            </a:pPr>
            <a:endParaRPr lang="da-DK" sz="2600" b="1" dirty="0"/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3684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C6C8F8D7-F07D-42C4-9520-E956A31D7016}"/>
              </a:ext>
            </a:extLst>
          </p:cNvPr>
          <p:cNvSpPr txBox="1">
            <a:spLocks/>
          </p:cNvSpPr>
          <p:nvPr/>
        </p:nvSpPr>
        <p:spPr>
          <a:xfrm>
            <a:off x="839786" y="878957"/>
            <a:ext cx="9763897" cy="637955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Projektstatus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og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aktiviteter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udvalgte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a-DK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ktangel: afrundede hjørner 1">
            <a:extLst>
              <a:ext uri="{FF2B5EF4-FFF2-40B4-BE49-F238E27FC236}">
                <a16:creationId xmlns:a16="http://schemas.microsoft.com/office/drawing/2014/main" id="{032EF013-909C-4286-8A38-E85D1DDE4189}"/>
              </a:ext>
            </a:extLst>
          </p:cNvPr>
          <p:cNvSpPr/>
          <p:nvPr/>
        </p:nvSpPr>
        <p:spPr>
          <a:xfrm>
            <a:off x="1136373" y="2077181"/>
            <a:ext cx="1114943" cy="565123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200" b="1" dirty="0">
                <a:solidFill>
                  <a:schemeClr val="tx1"/>
                </a:solidFill>
              </a:rPr>
              <a:t>Specifikation 7.0</a:t>
            </a:r>
          </a:p>
        </p:txBody>
      </p:sp>
      <p:sp>
        <p:nvSpPr>
          <p:cNvPr id="37" name="Rektangel: afrundede hjørner 36">
            <a:extLst>
              <a:ext uri="{FF2B5EF4-FFF2-40B4-BE49-F238E27FC236}">
                <a16:creationId xmlns:a16="http://schemas.microsoft.com/office/drawing/2014/main" id="{7CADB96C-B332-463F-940D-E093A77E8E0E}"/>
              </a:ext>
            </a:extLst>
          </p:cNvPr>
          <p:cNvSpPr/>
          <p:nvPr/>
        </p:nvSpPr>
        <p:spPr>
          <a:xfrm>
            <a:off x="1152977" y="3233022"/>
            <a:ext cx="1114942" cy="564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tx1"/>
                </a:solidFill>
              </a:rPr>
              <a:t>Tilpasning af </a:t>
            </a:r>
            <a:r>
              <a:rPr lang="da-DK" sz="1400" b="1" dirty="0" err="1">
                <a:solidFill>
                  <a:schemeClr val="tx1"/>
                </a:solidFill>
              </a:rPr>
              <a:t>GeoDK</a:t>
            </a:r>
            <a:endParaRPr lang="da-DK" sz="1400" b="1" dirty="0">
              <a:solidFill>
                <a:schemeClr val="tx1"/>
              </a:solidFill>
            </a:endParaRPr>
          </a:p>
        </p:txBody>
      </p:sp>
      <p:sp>
        <p:nvSpPr>
          <p:cNvPr id="38" name="Pladsholder til tekst 6">
            <a:extLst>
              <a:ext uri="{FF2B5EF4-FFF2-40B4-BE49-F238E27FC236}">
                <a16:creationId xmlns:a16="http://schemas.microsoft.com/office/drawing/2014/main" id="{9C09C477-7603-4923-A53A-64A7E3A407F4}"/>
              </a:ext>
            </a:extLst>
          </p:cNvPr>
          <p:cNvSpPr txBox="1">
            <a:spLocks/>
          </p:cNvSpPr>
          <p:nvPr/>
        </p:nvSpPr>
        <p:spPr>
          <a:xfrm>
            <a:off x="2746650" y="2050050"/>
            <a:ext cx="8949163" cy="10807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da-DK" sz="2000" dirty="0"/>
              <a:t>Specifikationsforum – input til produktnedbrydning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a-DK" sz="2000" dirty="0"/>
              <a:t>WS: Produktnedbrydning - Specifikation 7.0 (3/4-24)</a:t>
            </a:r>
          </a:p>
          <a:p>
            <a:pPr>
              <a:buFont typeface="Wingdings" panose="05000000000000000000" pitchFamily="2" charset="2"/>
              <a:buChar char="ü"/>
            </a:pPr>
            <a:endParaRPr lang="da-DK" sz="2000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11" name="Pladsholder til tekst 6">
            <a:extLst>
              <a:ext uri="{FF2B5EF4-FFF2-40B4-BE49-F238E27FC236}">
                <a16:creationId xmlns:a16="http://schemas.microsoft.com/office/drawing/2014/main" id="{FF3C1AE6-31AA-4E1E-BFF3-F649A3712710}"/>
              </a:ext>
            </a:extLst>
          </p:cNvPr>
          <p:cNvSpPr txBox="1">
            <a:spLocks/>
          </p:cNvSpPr>
          <p:nvPr/>
        </p:nvSpPr>
        <p:spPr>
          <a:xfrm>
            <a:off x="2772927" y="3194713"/>
            <a:ext cx="8949163" cy="19087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da-DK" sz="2000" dirty="0"/>
              <a:t>WS: Produktnedbrydning – Tilpasning af </a:t>
            </a:r>
            <a:r>
              <a:rPr lang="da-DK" sz="2000" dirty="0" err="1"/>
              <a:t>GeoDK</a:t>
            </a:r>
            <a:r>
              <a:rPr lang="da-DK" sz="2000" dirty="0"/>
              <a:t> (7/3-24)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a-DK" sz="2000" dirty="0"/>
              <a:t>WS: Specifikationsforum og Systemforum – oprydning og afklaringer af </a:t>
            </a:r>
            <a:r>
              <a:rPr lang="da-DK" sz="2000" dirty="0" err="1"/>
              <a:t>bl.a</a:t>
            </a:r>
            <a:r>
              <a:rPr lang="da-DK" sz="2000" dirty="0"/>
              <a:t> datavedligeholdelseskoncepter (23/5-24)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da-DK" sz="2000" dirty="0"/>
              <a:t>Møde med </a:t>
            </a:r>
            <a:r>
              <a:rPr lang="da-DK" sz="2000" dirty="0" err="1"/>
              <a:t>Septima</a:t>
            </a:r>
            <a:r>
              <a:rPr lang="da-DK" sz="2000" dirty="0"/>
              <a:t>: Afklaringer og planlægning af aktiviteter</a:t>
            </a:r>
          </a:p>
          <a:p>
            <a:pPr>
              <a:buFont typeface="Wingdings" panose="05000000000000000000" pitchFamily="2" charset="2"/>
              <a:buChar char="q"/>
            </a:pPr>
            <a:endParaRPr lang="da-DK" sz="2000" dirty="0"/>
          </a:p>
          <a:p>
            <a:pPr>
              <a:buFont typeface="Wingdings" panose="05000000000000000000" pitchFamily="2" charset="2"/>
              <a:buChar char="q"/>
            </a:pPr>
            <a:endParaRPr lang="da-DK" sz="2000" b="1" dirty="0"/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9A88207C-000D-46CB-8E32-AB04A39DB734}"/>
              </a:ext>
            </a:extLst>
          </p:cNvPr>
          <p:cNvSpPr txBox="1">
            <a:spLocks/>
          </p:cNvSpPr>
          <p:nvPr/>
        </p:nvSpPr>
        <p:spPr>
          <a:xfrm>
            <a:off x="2772927" y="5144585"/>
            <a:ext cx="6698698" cy="42643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4636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2000" b="1" dirty="0"/>
              <a:t>Projektperiode 2024 til medio 2026</a:t>
            </a:r>
          </a:p>
          <a:p>
            <a:pPr marL="457200" lvl="1" indent="0">
              <a:buNone/>
            </a:pPr>
            <a:endParaRPr lang="da-DK" b="1" dirty="0"/>
          </a:p>
          <a:p>
            <a:pPr marL="4572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905B310D-883B-4248-8CE3-7189D671A8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758" y="4773169"/>
            <a:ext cx="1119558" cy="108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209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GeoDanmark">
      <a:dk1>
        <a:sysClr val="windowText" lastClr="000000"/>
      </a:dk1>
      <a:lt1>
        <a:srgbClr val="FFFFFF"/>
      </a:lt1>
      <a:dk2>
        <a:srgbClr val="646363"/>
      </a:dk2>
      <a:lt2>
        <a:srgbClr val="FFFFFF"/>
      </a:lt2>
      <a:accent1>
        <a:srgbClr val="7FA059"/>
      </a:accent1>
      <a:accent2>
        <a:srgbClr val="38464F"/>
      </a:accent2>
      <a:accent3>
        <a:srgbClr val="FC8833"/>
      </a:accent3>
      <a:accent4>
        <a:srgbClr val="A5A5A5"/>
      </a:accent4>
      <a:accent5>
        <a:srgbClr val="4472C4"/>
      </a:accent5>
      <a:accent6>
        <a:srgbClr val="70AD47"/>
      </a:accent6>
      <a:hlink>
        <a:srgbClr val="FC8833"/>
      </a:hlink>
      <a:folHlink>
        <a:srgbClr val="954F72"/>
      </a:folHlink>
    </a:clrScheme>
    <a:fontScheme name="Brugerdefineret 1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Y_GeoDanmark præsentationsskabelon - uden fotos" id="{3DE24EE2-33EA-4078-82E5-060E0F2FD8F0}" vid="{A90F7F1F-2658-4492-B190-886ECC22E6FD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GeoDanmark præsentationsskabelon - uden fotos</Template>
  <TotalTime>7985</TotalTime>
  <Words>410</Words>
  <Application>Microsoft Office PowerPoint</Application>
  <PresentationFormat>Widescreen</PresentationFormat>
  <Paragraphs>111</Paragraphs>
  <Slides>11</Slides>
  <Notes>7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Office-tema</vt:lpstr>
      <vt:lpstr>PowerPoint-præsentation</vt:lpstr>
      <vt:lpstr>Dagsordensemner </vt:lpstr>
      <vt:lpstr>Baggrund for projektet </vt:lpstr>
      <vt:lpstr>Hvad er supplerende data?</vt:lpstr>
      <vt:lpstr>Projektorganisation</vt:lpstr>
      <vt:lpstr>Projektledelsesgruppe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Statens 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GeoDanmark repræsentantskabsmøde 2023</dc:title>
  <dc:creator>Anders Esgaard Christensen</dc:creator>
  <cp:lastModifiedBy>Kristine Munk Pollas</cp:lastModifiedBy>
  <cp:revision>233</cp:revision>
  <cp:lastPrinted>2022-02-03T13:23:39Z</cp:lastPrinted>
  <dcterms:created xsi:type="dcterms:W3CDTF">2023-11-28T13:38:22Z</dcterms:created>
  <dcterms:modified xsi:type="dcterms:W3CDTF">2024-04-17T14:21:18Z</dcterms:modified>
</cp:coreProperties>
</file>