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94" r:id="rId2"/>
    <p:sldId id="316" r:id="rId3"/>
    <p:sldId id="315" r:id="rId4"/>
    <p:sldId id="320" r:id="rId5"/>
    <p:sldId id="285" r:id="rId6"/>
    <p:sldId id="490" r:id="rId7"/>
    <p:sldId id="322" r:id="rId8"/>
    <p:sldId id="324" r:id="rId9"/>
    <p:sldId id="321" r:id="rId10"/>
    <p:sldId id="484" r:id="rId11"/>
    <p:sldId id="491" r:id="rId12"/>
    <p:sldId id="492" r:id="rId13"/>
    <p:sldId id="493" r:id="rId14"/>
    <p:sldId id="494" r:id="rId15"/>
    <p:sldId id="260" r:id="rId16"/>
    <p:sldId id="479" r:id="rId17"/>
    <p:sldId id="480" r:id="rId18"/>
    <p:sldId id="266" r:id="rId19"/>
    <p:sldId id="473" r:id="rId20"/>
    <p:sldId id="476" r:id="rId21"/>
    <p:sldId id="482" r:id="rId22"/>
    <p:sldId id="470" r:id="rId23"/>
    <p:sldId id="295" r:id="rId24"/>
  </p:sldIdLst>
  <p:sldSz cx="12192000" cy="6858000"/>
  <p:notesSz cx="6794500" cy="99314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646363"/>
    <a:srgbClr val="F9F9FB"/>
    <a:srgbClr val="F3EAEB"/>
    <a:srgbClr val="C07140"/>
    <a:srgbClr val="2D5A5D"/>
    <a:srgbClr val="A6CDBE"/>
    <a:srgbClr val="9CC367"/>
    <a:srgbClr val="7FA0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1" autoAdjust="0"/>
    <p:restoredTop sz="68618" autoAdjust="0"/>
  </p:normalViewPr>
  <p:slideViewPr>
    <p:cSldViewPr snapToGrid="0">
      <p:cViewPr varScale="1">
        <p:scale>
          <a:sx n="46" d="100"/>
          <a:sy n="46" d="100"/>
        </p:scale>
        <p:origin x="129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4A2715-D5D8-44BD-9B3C-B845418AA369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a-DK"/>
        </a:p>
      </dgm:t>
    </dgm:pt>
    <dgm:pt modelId="{5C509B7E-54E5-4485-A059-B797811695A6}">
      <dgm:prSet phldrT="[Tekst]" custT="1"/>
      <dgm:spPr/>
      <dgm:t>
        <a:bodyPr/>
        <a:lstStyle/>
        <a:p>
          <a:r>
            <a:rPr lang="da-DK" sz="2400" dirty="0">
              <a:solidFill>
                <a:schemeClr val="bg1"/>
              </a:solidFill>
            </a:rPr>
            <a:t>Værdi</a:t>
          </a:r>
        </a:p>
      </dgm:t>
    </dgm:pt>
    <dgm:pt modelId="{3FF2B5D6-286B-448D-B8F6-ECA6EB657CEE}" type="parTrans" cxnId="{64BF861F-D8EF-4F30-BEB9-5D6A7859FE88}">
      <dgm:prSet/>
      <dgm:spPr/>
      <dgm:t>
        <a:bodyPr/>
        <a:lstStyle/>
        <a:p>
          <a:endParaRPr lang="da-DK"/>
        </a:p>
      </dgm:t>
    </dgm:pt>
    <dgm:pt modelId="{37B2BE04-18F9-47AE-BB27-D3D18E424BB9}" type="sibTrans" cxnId="{64BF861F-D8EF-4F30-BEB9-5D6A7859FE88}">
      <dgm:prSet/>
      <dgm:spPr/>
      <dgm:t>
        <a:bodyPr/>
        <a:lstStyle/>
        <a:p>
          <a:endParaRPr lang="da-DK"/>
        </a:p>
      </dgm:t>
    </dgm:pt>
    <dgm:pt modelId="{009D2557-9B04-4506-B961-953496A35731}">
      <dgm:prSet phldrT="[Tekst]"/>
      <dgm:spPr/>
      <dgm:t>
        <a:bodyPr/>
        <a:lstStyle/>
        <a:p>
          <a:r>
            <a:rPr lang="da-DK" dirty="0"/>
            <a:t>Udfaldsrum 3</a:t>
          </a:r>
        </a:p>
      </dgm:t>
    </dgm:pt>
    <dgm:pt modelId="{2A79B106-6581-4CEB-84C9-003BD48D741F}" type="parTrans" cxnId="{1CFA0E9F-8527-4E97-9C98-EBACF6A8B1B3}">
      <dgm:prSet/>
      <dgm:spPr/>
      <dgm:t>
        <a:bodyPr/>
        <a:lstStyle/>
        <a:p>
          <a:endParaRPr lang="da-DK"/>
        </a:p>
      </dgm:t>
    </dgm:pt>
    <dgm:pt modelId="{05CBDBFE-831A-4072-ADFF-8BC1B1A3E1FF}" type="sibTrans" cxnId="{1CFA0E9F-8527-4E97-9C98-EBACF6A8B1B3}">
      <dgm:prSet/>
      <dgm:spPr/>
      <dgm:t>
        <a:bodyPr/>
        <a:lstStyle/>
        <a:p>
          <a:endParaRPr lang="da-DK"/>
        </a:p>
      </dgm:t>
    </dgm:pt>
    <dgm:pt modelId="{7E0C400E-C479-4B4D-BEDF-C7C1E78C66DD}">
      <dgm:prSet phldrT="[Tekst]"/>
      <dgm:spPr/>
      <dgm:t>
        <a:bodyPr/>
        <a:lstStyle/>
        <a:p>
          <a:r>
            <a:rPr lang="da-DK" dirty="0"/>
            <a:t>Udfaldsrum 2</a:t>
          </a:r>
        </a:p>
      </dgm:t>
    </dgm:pt>
    <dgm:pt modelId="{7DEC5198-D900-48C8-8DE6-60D70093F210}" type="parTrans" cxnId="{1FB1DEC8-5810-45E1-AD78-9FF5203CB3AA}">
      <dgm:prSet/>
      <dgm:spPr/>
      <dgm:t>
        <a:bodyPr/>
        <a:lstStyle/>
        <a:p>
          <a:endParaRPr lang="da-DK"/>
        </a:p>
      </dgm:t>
    </dgm:pt>
    <dgm:pt modelId="{DEB3A3DE-98EB-4B14-AF97-D7007BF75308}" type="sibTrans" cxnId="{1FB1DEC8-5810-45E1-AD78-9FF5203CB3AA}">
      <dgm:prSet/>
      <dgm:spPr/>
      <dgm:t>
        <a:bodyPr/>
        <a:lstStyle/>
        <a:p>
          <a:endParaRPr lang="da-DK"/>
        </a:p>
      </dgm:t>
    </dgm:pt>
    <dgm:pt modelId="{9E12F303-0790-456B-95BA-06D19F449C9C}">
      <dgm:prSet phldrT="[Tekst]"/>
      <dgm:spPr/>
      <dgm:t>
        <a:bodyPr/>
        <a:lstStyle/>
        <a:p>
          <a:r>
            <a:rPr lang="da-DK" dirty="0"/>
            <a:t>Udfaldsrum 1</a:t>
          </a:r>
        </a:p>
      </dgm:t>
    </dgm:pt>
    <dgm:pt modelId="{59C420B1-5752-4596-8717-231348C304E4}" type="parTrans" cxnId="{EDE0D85E-70FA-4D73-B348-7E77F6735D7B}">
      <dgm:prSet/>
      <dgm:spPr/>
      <dgm:t>
        <a:bodyPr/>
        <a:lstStyle/>
        <a:p>
          <a:endParaRPr lang="da-DK"/>
        </a:p>
      </dgm:t>
    </dgm:pt>
    <dgm:pt modelId="{D4DA1A86-4672-4F49-AB74-4C2563A3CDCC}" type="sibTrans" cxnId="{EDE0D85E-70FA-4D73-B348-7E77F6735D7B}">
      <dgm:prSet/>
      <dgm:spPr/>
      <dgm:t>
        <a:bodyPr/>
        <a:lstStyle/>
        <a:p>
          <a:endParaRPr lang="da-DK"/>
        </a:p>
      </dgm:t>
    </dgm:pt>
    <dgm:pt modelId="{03876998-A606-40B0-B351-9D6B0BDBE9F0}">
      <dgm:prSet phldrT="[Tekst]"/>
      <dgm:spPr>
        <a:blipFill rotWithShape="0">
          <a:blip xmlns:r="http://schemas.openxmlformats.org/officeDocument/2006/relationships" r:embed="rId1"/>
          <a:srcRect/>
          <a:stretch>
            <a:fillRect l="-7000" r="-7000"/>
          </a:stretch>
        </a:blipFill>
      </dgm:spPr>
      <dgm:t>
        <a:bodyPr/>
        <a:lstStyle/>
        <a:p>
          <a:r>
            <a:rPr lang="da-DK" dirty="0"/>
            <a:t>	</a:t>
          </a:r>
        </a:p>
      </dgm:t>
    </dgm:pt>
    <dgm:pt modelId="{A991B320-1102-4DE6-8D2C-24EB389D60C1}" type="sibTrans" cxnId="{2EAC42C4-1002-4170-8A3D-EEC92DA02DDF}">
      <dgm:prSet/>
      <dgm:spPr/>
      <dgm:t>
        <a:bodyPr/>
        <a:lstStyle/>
        <a:p>
          <a:endParaRPr lang="da-DK"/>
        </a:p>
      </dgm:t>
    </dgm:pt>
    <dgm:pt modelId="{C807257F-18FD-4003-B6DE-9CB1307A04B2}" type="parTrans" cxnId="{2EAC42C4-1002-4170-8A3D-EEC92DA02DDF}">
      <dgm:prSet/>
      <dgm:spPr/>
      <dgm:t>
        <a:bodyPr/>
        <a:lstStyle/>
        <a:p>
          <a:endParaRPr lang="da-DK"/>
        </a:p>
      </dgm:t>
    </dgm:pt>
    <dgm:pt modelId="{1FB5EBF5-AF0D-4456-A159-6DEF85C3CC48}">
      <dgm:prSet phldrT="[Tekst]" custT="1"/>
      <dgm:spPr/>
      <dgm:t>
        <a:bodyPr/>
        <a:lstStyle/>
        <a:p>
          <a:r>
            <a:rPr lang="da-DK" sz="2400" dirty="0">
              <a:solidFill>
                <a:schemeClr val="bg1"/>
              </a:solidFill>
            </a:rPr>
            <a:t>Omkostning</a:t>
          </a:r>
        </a:p>
      </dgm:t>
    </dgm:pt>
    <dgm:pt modelId="{341F9B72-035D-4186-97BD-E6D91240C814}" type="sibTrans" cxnId="{9A314F90-D8DA-454F-8E9C-FA6FBD6AE277}">
      <dgm:prSet/>
      <dgm:spPr/>
      <dgm:t>
        <a:bodyPr/>
        <a:lstStyle/>
        <a:p>
          <a:endParaRPr lang="da-DK"/>
        </a:p>
      </dgm:t>
    </dgm:pt>
    <dgm:pt modelId="{229B56BD-74EA-4206-B841-A98F29B8ABCB}" type="parTrans" cxnId="{9A314F90-D8DA-454F-8E9C-FA6FBD6AE277}">
      <dgm:prSet/>
      <dgm:spPr/>
      <dgm:t>
        <a:bodyPr/>
        <a:lstStyle/>
        <a:p>
          <a:endParaRPr lang="da-DK"/>
        </a:p>
      </dgm:t>
    </dgm:pt>
    <dgm:pt modelId="{7AE53266-D63F-479A-9849-60BC7EAC6D73}" type="pres">
      <dgm:prSet presAssocID="{584A2715-D5D8-44BD-9B3C-B845418AA369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70C6C7FA-7991-4A93-B91F-530F975A38E7}" type="pres">
      <dgm:prSet presAssocID="{584A2715-D5D8-44BD-9B3C-B845418AA369}" presName="dummyMaxCanvas" presStyleCnt="0"/>
      <dgm:spPr/>
    </dgm:pt>
    <dgm:pt modelId="{8968BE7A-F08A-4C0A-A760-DA153F882763}" type="pres">
      <dgm:prSet presAssocID="{584A2715-D5D8-44BD-9B3C-B845418AA369}" presName="parentComposite" presStyleCnt="0"/>
      <dgm:spPr/>
    </dgm:pt>
    <dgm:pt modelId="{7ED420E2-5A77-4D8D-A143-A5A65D818E8B}" type="pres">
      <dgm:prSet presAssocID="{584A2715-D5D8-44BD-9B3C-B845418AA369}" presName="parent1" presStyleLbl="alignAccFollowNode1" presStyleIdx="0" presStyleCnt="4" custScaleX="140031">
        <dgm:presLayoutVars>
          <dgm:chMax val="4"/>
        </dgm:presLayoutVars>
      </dgm:prSet>
      <dgm:spPr/>
    </dgm:pt>
    <dgm:pt modelId="{6753F44A-3977-41B7-9319-DE3632AC7CEC}" type="pres">
      <dgm:prSet presAssocID="{584A2715-D5D8-44BD-9B3C-B845418AA369}" presName="parent2" presStyleLbl="alignAccFollowNode1" presStyleIdx="1" presStyleCnt="4">
        <dgm:presLayoutVars>
          <dgm:chMax val="4"/>
        </dgm:presLayoutVars>
      </dgm:prSet>
      <dgm:spPr/>
    </dgm:pt>
    <dgm:pt modelId="{FA7967F5-D1D0-40F3-904A-9D7CA4A04FE7}" type="pres">
      <dgm:prSet presAssocID="{584A2715-D5D8-44BD-9B3C-B845418AA369}" presName="childrenComposite" presStyleCnt="0"/>
      <dgm:spPr/>
    </dgm:pt>
    <dgm:pt modelId="{8131B99F-0847-41DC-A956-D83739798548}" type="pres">
      <dgm:prSet presAssocID="{584A2715-D5D8-44BD-9B3C-B845418AA369}" presName="dummyMaxCanvas_ChildArea" presStyleCnt="0"/>
      <dgm:spPr/>
    </dgm:pt>
    <dgm:pt modelId="{5255AC9D-9BBF-4BCA-B70F-05974C0D9ECE}" type="pres">
      <dgm:prSet presAssocID="{584A2715-D5D8-44BD-9B3C-B845418AA369}" presName="fulcrum" presStyleLbl="alignAccFollowNode1" presStyleIdx="2" presStyleCnt="4"/>
      <dgm:spPr/>
    </dgm:pt>
    <dgm:pt modelId="{A33ABB4D-7777-44C1-81C0-891490F1ED7C}" type="pres">
      <dgm:prSet presAssocID="{584A2715-D5D8-44BD-9B3C-B845418AA369}" presName="balance_13" presStyleLbl="alignAccFollowNode1" presStyleIdx="3" presStyleCnt="4">
        <dgm:presLayoutVars>
          <dgm:bulletEnabled val="1"/>
        </dgm:presLayoutVars>
      </dgm:prSet>
      <dgm:spPr/>
    </dgm:pt>
    <dgm:pt modelId="{5F510B62-FDBD-4169-8D7F-A6D04A786871}" type="pres">
      <dgm:prSet presAssocID="{584A2715-D5D8-44BD-9B3C-B845418AA369}" presName="right_13_1" presStyleLbl="node1" presStyleIdx="0" presStyleCnt="4">
        <dgm:presLayoutVars>
          <dgm:bulletEnabled val="1"/>
        </dgm:presLayoutVars>
      </dgm:prSet>
      <dgm:spPr/>
    </dgm:pt>
    <dgm:pt modelId="{96E1BA32-A1EE-4DEE-8562-393C0A573BA5}" type="pres">
      <dgm:prSet presAssocID="{584A2715-D5D8-44BD-9B3C-B845418AA369}" presName="right_13_2" presStyleLbl="node1" presStyleIdx="1" presStyleCnt="4">
        <dgm:presLayoutVars>
          <dgm:bulletEnabled val="1"/>
        </dgm:presLayoutVars>
      </dgm:prSet>
      <dgm:spPr/>
    </dgm:pt>
    <dgm:pt modelId="{844BEB7A-85E1-4825-BB3F-6C90963FF0ED}" type="pres">
      <dgm:prSet presAssocID="{584A2715-D5D8-44BD-9B3C-B845418AA369}" presName="right_13_3" presStyleLbl="node1" presStyleIdx="2" presStyleCnt="4">
        <dgm:presLayoutVars>
          <dgm:bulletEnabled val="1"/>
        </dgm:presLayoutVars>
      </dgm:prSet>
      <dgm:spPr/>
    </dgm:pt>
    <dgm:pt modelId="{7533B4AE-AE87-481C-B2BD-44F0E24FBF58}" type="pres">
      <dgm:prSet presAssocID="{584A2715-D5D8-44BD-9B3C-B845418AA369}" presName="left_13_1" presStyleLbl="node1" presStyleIdx="3" presStyleCnt="4" custAng="33021" custScaleX="128516" custScaleY="250845" custLinFactNeighborX="8465" custLinFactNeighborY="-72537">
        <dgm:presLayoutVars>
          <dgm:bulletEnabled val="1"/>
        </dgm:presLayoutVars>
      </dgm:prSet>
      <dgm:spPr/>
    </dgm:pt>
  </dgm:ptLst>
  <dgm:cxnLst>
    <dgm:cxn modelId="{2E5CC31D-47AE-41F1-9EFB-D3594A2A2AC7}" type="presOf" srcId="{9E12F303-0790-456B-95BA-06D19F449C9C}" destId="{844BEB7A-85E1-4825-BB3F-6C90963FF0ED}" srcOrd="0" destOrd="0" presId="urn:microsoft.com/office/officeart/2005/8/layout/balance1"/>
    <dgm:cxn modelId="{64BF861F-D8EF-4F30-BEB9-5D6A7859FE88}" srcId="{584A2715-D5D8-44BD-9B3C-B845418AA369}" destId="{5C509B7E-54E5-4485-A059-B797811695A6}" srcOrd="1" destOrd="0" parTransId="{3FF2B5D6-286B-448D-B8F6-ECA6EB657CEE}" sibTransId="{37B2BE04-18F9-47AE-BB27-D3D18E424BB9}"/>
    <dgm:cxn modelId="{364C4E3B-C6A6-4B22-9394-51038F183B38}" type="presOf" srcId="{7E0C400E-C479-4B4D-BEDF-C7C1E78C66DD}" destId="{96E1BA32-A1EE-4DEE-8562-393C0A573BA5}" srcOrd="0" destOrd="0" presId="urn:microsoft.com/office/officeart/2005/8/layout/balance1"/>
    <dgm:cxn modelId="{EDE0D85E-70FA-4D73-B348-7E77F6735D7B}" srcId="{5C509B7E-54E5-4485-A059-B797811695A6}" destId="{9E12F303-0790-456B-95BA-06D19F449C9C}" srcOrd="2" destOrd="0" parTransId="{59C420B1-5752-4596-8717-231348C304E4}" sibTransId="{D4DA1A86-4672-4F49-AB74-4C2563A3CDCC}"/>
    <dgm:cxn modelId="{0861664E-4D8A-426F-9BB7-5B7BA9A60F22}" type="presOf" srcId="{584A2715-D5D8-44BD-9B3C-B845418AA369}" destId="{7AE53266-D63F-479A-9849-60BC7EAC6D73}" srcOrd="0" destOrd="0" presId="urn:microsoft.com/office/officeart/2005/8/layout/balance1"/>
    <dgm:cxn modelId="{1A269571-B0EA-4CE0-AB13-DB9633EC5E49}" type="presOf" srcId="{5C509B7E-54E5-4485-A059-B797811695A6}" destId="{6753F44A-3977-41B7-9319-DE3632AC7CEC}" srcOrd="0" destOrd="0" presId="urn:microsoft.com/office/officeart/2005/8/layout/balance1"/>
    <dgm:cxn modelId="{B22BEE76-3054-466C-9A1D-DB030D653F77}" type="presOf" srcId="{03876998-A606-40B0-B351-9D6B0BDBE9F0}" destId="{7533B4AE-AE87-481C-B2BD-44F0E24FBF58}" srcOrd="0" destOrd="0" presId="urn:microsoft.com/office/officeart/2005/8/layout/balance1"/>
    <dgm:cxn modelId="{9A314F90-D8DA-454F-8E9C-FA6FBD6AE277}" srcId="{584A2715-D5D8-44BD-9B3C-B845418AA369}" destId="{1FB5EBF5-AF0D-4456-A159-6DEF85C3CC48}" srcOrd="0" destOrd="0" parTransId="{229B56BD-74EA-4206-B841-A98F29B8ABCB}" sibTransId="{341F9B72-035D-4186-97BD-E6D91240C814}"/>
    <dgm:cxn modelId="{D6393C9B-6341-4D7F-B28B-9647EE27AFA7}" type="presOf" srcId="{1FB5EBF5-AF0D-4456-A159-6DEF85C3CC48}" destId="{7ED420E2-5A77-4D8D-A143-A5A65D818E8B}" srcOrd="0" destOrd="0" presId="urn:microsoft.com/office/officeart/2005/8/layout/balance1"/>
    <dgm:cxn modelId="{1CFA0E9F-8527-4E97-9C98-EBACF6A8B1B3}" srcId="{5C509B7E-54E5-4485-A059-B797811695A6}" destId="{009D2557-9B04-4506-B961-953496A35731}" srcOrd="0" destOrd="0" parTransId="{2A79B106-6581-4CEB-84C9-003BD48D741F}" sibTransId="{05CBDBFE-831A-4072-ADFF-8BC1B1A3E1FF}"/>
    <dgm:cxn modelId="{2EAC42C4-1002-4170-8A3D-EEC92DA02DDF}" srcId="{1FB5EBF5-AF0D-4456-A159-6DEF85C3CC48}" destId="{03876998-A606-40B0-B351-9D6B0BDBE9F0}" srcOrd="0" destOrd="0" parTransId="{C807257F-18FD-4003-B6DE-9CB1307A04B2}" sibTransId="{A991B320-1102-4DE6-8D2C-24EB389D60C1}"/>
    <dgm:cxn modelId="{D424A0C7-7F3E-41A0-B268-A85F56758B2B}" type="presOf" srcId="{009D2557-9B04-4506-B961-953496A35731}" destId="{5F510B62-FDBD-4169-8D7F-A6D04A786871}" srcOrd="0" destOrd="0" presId="urn:microsoft.com/office/officeart/2005/8/layout/balance1"/>
    <dgm:cxn modelId="{1FB1DEC8-5810-45E1-AD78-9FF5203CB3AA}" srcId="{5C509B7E-54E5-4485-A059-B797811695A6}" destId="{7E0C400E-C479-4B4D-BEDF-C7C1E78C66DD}" srcOrd="1" destOrd="0" parTransId="{7DEC5198-D900-48C8-8DE6-60D70093F210}" sibTransId="{DEB3A3DE-98EB-4B14-AF97-D7007BF75308}"/>
    <dgm:cxn modelId="{E8EB275F-BFA5-4301-91DC-8339ECF0CC64}" type="presParOf" srcId="{7AE53266-D63F-479A-9849-60BC7EAC6D73}" destId="{70C6C7FA-7991-4A93-B91F-530F975A38E7}" srcOrd="0" destOrd="0" presId="urn:microsoft.com/office/officeart/2005/8/layout/balance1"/>
    <dgm:cxn modelId="{86D10747-8E23-4D19-89DE-8A68B1329742}" type="presParOf" srcId="{7AE53266-D63F-479A-9849-60BC7EAC6D73}" destId="{8968BE7A-F08A-4C0A-A760-DA153F882763}" srcOrd="1" destOrd="0" presId="urn:microsoft.com/office/officeart/2005/8/layout/balance1"/>
    <dgm:cxn modelId="{340216B6-5B07-411B-AA45-CFA123149FE7}" type="presParOf" srcId="{8968BE7A-F08A-4C0A-A760-DA153F882763}" destId="{7ED420E2-5A77-4D8D-A143-A5A65D818E8B}" srcOrd="0" destOrd="0" presId="urn:microsoft.com/office/officeart/2005/8/layout/balance1"/>
    <dgm:cxn modelId="{A30AE7F9-A590-43BD-A686-C69A4818EEF5}" type="presParOf" srcId="{8968BE7A-F08A-4C0A-A760-DA153F882763}" destId="{6753F44A-3977-41B7-9319-DE3632AC7CEC}" srcOrd="1" destOrd="0" presId="urn:microsoft.com/office/officeart/2005/8/layout/balance1"/>
    <dgm:cxn modelId="{2A9D7819-7337-460A-867D-FD43F19520A9}" type="presParOf" srcId="{7AE53266-D63F-479A-9849-60BC7EAC6D73}" destId="{FA7967F5-D1D0-40F3-904A-9D7CA4A04FE7}" srcOrd="2" destOrd="0" presId="urn:microsoft.com/office/officeart/2005/8/layout/balance1"/>
    <dgm:cxn modelId="{CCF2699B-9898-41B3-8C2A-8D4BF28D7F6A}" type="presParOf" srcId="{FA7967F5-D1D0-40F3-904A-9D7CA4A04FE7}" destId="{8131B99F-0847-41DC-A956-D83739798548}" srcOrd="0" destOrd="0" presId="urn:microsoft.com/office/officeart/2005/8/layout/balance1"/>
    <dgm:cxn modelId="{128B6B52-B69B-4418-A082-1C7DED861410}" type="presParOf" srcId="{FA7967F5-D1D0-40F3-904A-9D7CA4A04FE7}" destId="{5255AC9D-9BBF-4BCA-B70F-05974C0D9ECE}" srcOrd="1" destOrd="0" presId="urn:microsoft.com/office/officeart/2005/8/layout/balance1"/>
    <dgm:cxn modelId="{9443AFEB-FED9-4DAF-A12B-B22E0F7E6935}" type="presParOf" srcId="{FA7967F5-D1D0-40F3-904A-9D7CA4A04FE7}" destId="{A33ABB4D-7777-44C1-81C0-891490F1ED7C}" srcOrd="2" destOrd="0" presId="urn:microsoft.com/office/officeart/2005/8/layout/balance1"/>
    <dgm:cxn modelId="{2D0EA0B2-FA4B-4AC6-AEBC-1E6B60D01DCC}" type="presParOf" srcId="{FA7967F5-D1D0-40F3-904A-9D7CA4A04FE7}" destId="{5F510B62-FDBD-4169-8D7F-A6D04A786871}" srcOrd="3" destOrd="0" presId="urn:microsoft.com/office/officeart/2005/8/layout/balance1"/>
    <dgm:cxn modelId="{F52D47DC-C7E6-4394-876D-9293C6AAE5E8}" type="presParOf" srcId="{FA7967F5-D1D0-40F3-904A-9D7CA4A04FE7}" destId="{96E1BA32-A1EE-4DEE-8562-393C0A573BA5}" srcOrd="4" destOrd="0" presId="urn:microsoft.com/office/officeart/2005/8/layout/balance1"/>
    <dgm:cxn modelId="{C0280AD0-F349-4755-B702-DB908AAEE858}" type="presParOf" srcId="{FA7967F5-D1D0-40F3-904A-9D7CA4A04FE7}" destId="{844BEB7A-85E1-4825-BB3F-6C90963FF0ED}" srcOrd="5" destOrd="0" presId="urn:microsoft.com/office/officeart/2005/8/layout/balance1"/>
    <dgm:cxn modelId="{CAF2B3C4-418F-402A-9973-8585DC80D92E}" type="presParOf" srcId="{FA7967F5-D1D0-40F3-904A-9D7CA4A04FE7}" destId="{7533B4AE-AE87-481C-B2BD-44F0E24FBF58}" srcOrd="6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D420E2-5A77-4D8D-A143-A5A65D818E8B}">
      <dsp:nvSpPr>
        <dsp:cNvPr id="0" name=""/>
        <dsp:cNvSpPr/>
      </dsp:nvSpPr>
      <dsp:spPr>
        <a:xfrm>
          <a:off x="968142" y="0"/>
          <a:ext cx="1927836" cy="76484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2400" kern="1200" dirty="0">
              <a:solidFill>
                <a:schemeClr val="bg1"/>
              </a:solidFill>
            </a:rPr>
            <a:t>Omkostning</a:t>
          </a:r>
        </a:p>
      </dsp:txBody>
      <dsp:txXfrm>
        <a:off x="990544" y="22402"/>
        <a:ext cx="1883032" cy="720041"/>
      </dsp:txXfrm>
    </dsp:sp>
    <dsp:sp modelId="{6753F44A-3977-41B7-9319-DE3632AC7CEC}">
      <dsp:nvSpPr>
        <dsp:cNvPr id="0" name=""/>
        <dsp:cNvSpPr/>
      </dsp:nvSpPr>
      <dsp:spPr>
        <a:xfrm>
          <a:off x="3232297" y="0"/>
          <a:ext cx="1376721" cy="76484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2400" kern="1200" dirty="0">
              <a:solidFill>
                <a:schemeClr val="bg1"/>
              </a:solidFill>
            </a:rPr>
            <a:t>Værdi</a:t>
          </a:r>
        </a:p>
      </dsp:txBody>
      <dsp:txXfrm>
        <a:off x="3254699" y="22402"/>
        <a:ext cx="1331917" cy="720041"/>
      </dsp:txXfrm>
    </dsp:sp>
    <dsp:sp modelId="{5255AC9D-9BBF-4BCA-B70F-05974C0D9ECE}">
      <dsp:nvSpPr>
        <dsp:cNvPr id="0" name=""/>
        <dsp:cNvSpPr/>
      </dsp:nvSpPr>
      <dsp:spPr>
        <a:xfrm>
          <a:off x="2501763" y="3250592"/>
          <a:ext cx="573633" cy="573633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3ABB4D-7777-44C1-81C0-891490F1ED7C}">
      <dsp:nvSpPr>
        <dsp:cNvPr id="0" name=""/>
        <dsp:cNvSpPr/>
      </dsp:nvSpPr>
      <dsp:spPr>
        <a:xfrm rot="240000">
          <a:off x="1067153" y="3004783"/>
          <a:ext cx="3442854" cy="2407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510B62-FDBD-4169-8D7F-A6D04A786871}">
      <dsp:nvSpPr>
        <dsp:cNvPr id="0" name=""/>
        <dsp:cNvSpPr/>
      </dsp:nvSpPr>
      <dsp:spPr>
        <a:xfrm rot="240000">
          <a:off x="3134288" y="2402854"/>
          <a:ext cx="1373666" cy="639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700" kern="1200" dirty="0"/>
            <a:t>Udfaldsrum 3</a:t>
          </a:r>
        </a:p>
      </dsp:txBody>
      <dsp:txXfrm>
        <a:off x="3165530" y="2434096"/>
        <a:ext cx="1311182" cy="577504"/>
      </dsp:txXfrm>
    </dsp:sp>
    <dsp:sp modelId="{96E1BA32-A1EE-4DEE-8562-393C0A573BA5}">
      <dsp:nvSpPr>
        <dsp:cNvPr id="0" name=""/>
        <dsp:cNvSpPr/>
      </dsp:nvSpPr>
      <dsp:spPr>
        <a:xfrm rot="240000">
          <a:off x="3184003" y="1714494"/>
          <a:ext cx="1373666" cy="639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700" kern="1200" dirty="0"/>
            <a:t>Udfaldsrum 2</a:t>
          </a:r>
        </a:p>
      </dsp:txBody>
      <dsp:txXfrm>
        <a:off x="3215245" y="1745736"/>
        <a:ext cx="1311182" cy="577504"/>
      </dsp:txXfrm>
    </dsp:sp>
    <dsp:sp modelId="{844BEB7A-85E1-4825-BB3F-6C90963FF0ED}">
      <dsp:nvSpPr>
        <dsp:cNvPr id="0" name=""/>
        <dsp:cNvSpPr/>
      </dsp:nvSpPr>
      <dsp:spPr>
        <a:xfrm rot="240000">
          <a:off x="3233718" y="1041430"/>
          <a:ext cx="1373666" cy="639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700" kern="1200" dirty="0"/>
            <a:t>Udfaldsrum 1</a:t>
          </a:r>
        </a:p>
      </dsp:txBody>
      <dsp:txXfrm>
        <a:off x="3264960" y="1072672"/>
        <a:ext cx="1311182" cy="577504"/>
      </dsp:txXfrm>
    </dsp:sp>
    <dsp:sp modelId="{7533B4AE-AE87-481C-B2BD-44F0E24FBF58}">
      <dsp:nvSpPr>
        <dsp:cNvPr id="0" name=""/>
        <dsp:cNvSpPr/>
      </dsp:nvSpPr>
      <dsp:spPr>
        <a:xfrm rot="273021">
          <a:off x="1120366" y="1188919"/>
          <a:ext cx="1702110" cy="1727307"/>
        </a:xfrm>
        <a:prstGeom prst="roundRect">
          <a:avLst/>
        </a:prstGeom>
        <a:blipFill rotWithShape="0">
          <a:blip xmlns:r="http://schemas.openxmlformats.org/officeDocument/2006/relationships" r:embed="rId1"/>
          <a:srcRect/>
          <a:stretch>
            <a:fillRect l="-7000" r="-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700" kern="1200" dirty="0"/>
            <a:t>	</a:t>
          </a:r>
        </a:p>
      </dsp:txBody>
      <dsp:txXfrm>
        <a:off x="1203456" y="1272009"/>
        <a:ext cx="1535930" cy="15611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>
            <a:extLst>
              <a:ext uri="{FF2B5EF4-FFF2-40B4-BE49-F238E27FC236}">
                <a16:creationId xmlns:a16="http://schemas.microsoft.com/office/drawing/2014/main" id="{07843D25-B145-49DB-B09B-7D81F5E6BF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F5C8BA91-FD14-4E97-93A4-B2F9D3B46F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194638-BB91-4738-B794-DD789BE92051}" type="datetimeFigureOut">
              <a:rPr lang="da-DK" smtClean="0"/>
              <a:t>31-05-2024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EB3E211F-5733-4F5B-9AAB-6508AB843C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AD4D671A-9F8D-4295-891F-BDE9820167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A8AE4-FA28-4B3F-96CD-33FE47C1A06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617617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91A72-F279-47FB-9F93-A5697A50F0F7}" type="datetimeFigureOut">
              <a:rPr lang="da-DK" smtClean="0"/>
              <a:t>31-05-2024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00D52-EBBF-4436-A51C-9E515453B32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87309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900D52-EBBF-4436-A51C-9E515453B32E}" type="slidenum">
              <a:rPr kumimoji="0" lang="da-DK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a-DK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7632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Undersøge mulighederne for hvordan en fleksibel udstillingsmodel kan etableres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Hvilke elementer kan gøres mere fleksible</a:t>
            </a:r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16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328640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a-DK" dirty="0"/>
              <a:t>Ændring af attribut kræver ændring af datamodel -&gt; skal følge formelle godkendelsesprocedurer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a-DK" dirty="0"/>
              <a:t>Ændringer i organiseringen (SDFI er modesekretariatet) samt moderniseret Datafordeler -&gt;  kortere ”time to </a:t>
            </a:r>
            <a:r>
              <a:rPr lang="da-DK" dirty="0" err="1"/>
              <a:t>market</a:t>
            </a:r>
            <a:r>
              <a:rPr lang="da-DK" dirty="0"/>
              <a:t>”</a:t>
            </a: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17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791926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dirty="0" err="1"/>
              <a:t>Enumeration</a:t>
            </a:r>
            <a:r>
              <a:rPr lang="da-DK" dirty="0"/>
              <a:t> (kodeliste) -&gt; Ændring af attributværdi-udfaldsrum kræver ændring af datamodel </a:t>
            </a:r>
          </a:p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18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879291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a-DK" dirty="0"/>
              <a:t>Kodelister som ligger uden for Datamodellen - og vedligeholdes af registret selv – og vil således ikke kræve modelændring</a:t>
            </a: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19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43856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Fleksibilitet på objekttypeniveau -&gt; benytte en genetisk objekttype (for hver geometritype) -&gt; det er dog komplekst (evt. en midlertidig løsning indtil næste modelændring?)</a:t>
            </a: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21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362599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Vi er ved at kigge ned i mulighederne - der er stadig mange ukendte faktorer (</a:t>
            </a:r>
            <a:r>
              <a:rPr lang="da-DK" dirty="0" err="1"/>
              <a:t>governance</a:t>
            </a:r>
            <a:r>
              <a:rPr lang="da-DK" dirty="0"/>
              <a:t>, prissætning,…)</a:t>
            </a: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22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500177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23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40072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70674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b="1" dirty="0"/>
              <a:t>Overordnet målsætning:</a:t>
            </a:r>
            <a:r>
              <a:rPr lang="da-DK" dirty="0"/>
              <a:t> Skabe grundlaget for at kunne efterleve de strategiske retningslinjer for </a:t>
            </a:r>
            <a:r>
              <a:rPr lang="da-DK" dirty="0" err="1"/>
              <a:t>GeoDanmark</a:t>
            </a:r>
            <a:r>
              <a:rPr lang="da-DK" dirty="0"/>
              <a:t> Grunddata</a:t>
            </a:r>
          </a:p>
          <a:p>
            <a:endParaRPr lang="da-DK" b="0" dirty="0"/>
          </a:p>
          <a:p>
            <a:r>
              <a:rPr lang="da-DK" b="1" dirty="0"/>
              <a:t>Hovedleverancer</a:t>
            </a:r>
          </a:p>
          <a:p>
            <a:pPr rtl="0" fontAlgn="ctr"/>
            <a:endParaRPr lang="da-DK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ctr"/>
            <a:r>
              <a:rPr lang="da-DK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Faser og tidslig udvikling </a:t>
            </a:r>
          </a:p>
          <a:p>
            <a:pPr marL="171450" indent="-171450" rtl="0" fontAlgn="ctr">
              <a:buFontTx/>
              <a:buChar char="-"/>
            </a:pP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Tidslig udstrækning: 2024-2026</a:t>
            </a:r>
          </a:p>
          <a:p>
            <a:pPr marL="171450" indent="-171450" rtl="0" fontAlgn="ctr">
              <a:buFontTx/>
              <a:buChar char="-"/>
            </a:pPr>
            <a:r>
              <a:rPr lang="da-DK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er projektet i analysefasen, hvor der arbejdes med</a:t>
            </a:r>
          </a:p>
          <a:p>
            <a:pPr marL="628650" lvl="1" indent="-171450" rtl="0" fontAlgn="ctr">
              <a:buFontTx/>
              <a:buChar char="-"/>
            </a:pP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Produktnedbrydning</a:t>
            </a:r>
          </a:p>
          <a:p>
            <a:pPr marL="628650" lvl="1" indent="-171450" rtl="0" fontAlgn="ctr">
              <a:buFontTx/>
              <a:buChar char="-"/>
            </a:pP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Retningslinjer for supplerende data</a:t>
            </a:r>
          </a:p>
          <a:p>
            <a:pPr marL="171450" lvl="0" indent="-171450" rtl="0" fontAlgn="ctr">
              <a:buFontTx/>
              <a:buChar char="-"/>
            </a:pP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MP: produktion efter specifikation 7.0 i 2026</a:t>
            </a:r>
          </a:p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1BF3E1-0573-47BF-A017-301BDCA41464}" type="slidenum">
              <a:rPr lang="da-DK" smtClean="0"/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50541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a-DK" b="0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12583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a-DK" b="0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73424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589720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845065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da-DK" b="1" dirty="0"/>
              <a:t>Supplerende attribut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a-DK" dirty="0"/>
              <a:t>Man må ikke udvide </a:t>
            </a:r>
            <a:r>
              <a:rPr lang="da-DK" dirty="0" err="1"/>
              <a:t>scopet</a:t>
            </a:r>
            <a:r>
              <a:rPr lang="da-DK" dirty="0"/>
              <a:t> og definitionen af objektet. Man må specificere attributter der giver mere detaljerede oplysninger om et objekt.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a-DK" dirty="0"/>
              <a:t>Man kan ikke udvide udfaldsrummet for eksisterende attributter – man må i stedet specificere en ny attribut med et nyt udfaldsrum (pga. kompleksitet i implementering af supplerende data og adskille den fra grunddata?)</a:t>
            </a: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12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127118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14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90925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9788" y="944562"/>
            <a:ext cx="10512425" cy="210395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839788" y="3053312"/>
            <a:ext cx="10512425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  <a:endParaRPr lang="da-DK" dirty="0"/>
          </a:p>
        </p:txBody>
      </p:sp>
      <p:pic>
        <p:nvPicPr>
          <p:cNvPr id="9" name="Billede 8">
            <a:extLst>
              <a:ext uri="{FF2B5EF4-FFF2-40B4-BE49-F238E27FC236}">
                <a16:creationId xmlns:a16="http://schemas.microsoft.com/office/drawing/2014/main" id="{6F8FFA17-E103-4DD6-8034-A9F6A31DF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7" y="5125331"/>
            <a:ext cx="3487769" cy="1040519"/>
          </a:xfrm>
          <a:prstGeom prst="rect">
            <a:avLst/>
          </a:prstGeom>
        </p:spPr>
      </p:pic>
      <p:sp>
        <p:nvSpPr>
          <p:cNvPr id="12" name="Pladsholder til tekst 11">
            <a:extLst>
              <a:ext uri="{FF2B5EF4-FFF2-40B4-BE49-F238E27FC236}">
                <a16:creationId xmlns:a16="http://schemas.microsoft.com/office/drawing/2014/main" id="{2326E640-2B71-4A3D-813B-0BD01DBC80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190735" y="4709074"/>
            <a:ext cx="5161478" cy="1456775"/>
          </a:xfrm>
        </p:spPr>
        <p:txBody>
          <a:bodyPr anchor="b">
            <a:noAutofit/>
          </a:bodyPr>
          <a:lstStyle>
            <a:lvl1pPr marL="0" indent="0" algn="r">
              <a:buNone/>
              <a:defRPr sz="1800"/>
            </a:lvl1pPr>
            <a:lvl2pPr marL="457200" indent="0" algn="r">
              <a:buNone/>
              <a:defRPr sz="2400"/>
            </a:lvl2pPr>
            <a:lvl3pPr marL="914400" indent="0" algn="r">
              <a:buNone/>
              <a:defRPr sz="2400"/>
            </a:lvl3pPr>
            <a:lvl4pPr marL="1371600" indent="0" algn="r">
              <a:buNone/>
              <a:defRPr sz="2400"/>
            </a:lvl4pPr>
            <a:lvl5pPr marL="1828800" indent="0" algn="r">
              <a:buNone/>
              <a:defRPr sz="2400"/>
            </a:lvl5pPr>
          </a:lstStyle>
          <a:p>
            <a:pPr lvl="0"/>
            <a:r>
              <a:rPr lang="da-DK" dirty="0"/>
              <a:t>Tovholdere:</a:t>
            </a:r>
          </a:p>
          <a:p>
            <a:pPr lvl="0"/>
            <a:r>
              <a:rPr lang="da-DK" dirty="0"/>
              <a:t>Dato:</a:t>
            </a:r>
          </a:p>
        </p:txBody>
      </p:sp>
    </p:spTree>
    <p:extLst>
      <p:ext uri="{BB962C8B-B14F-4D97-AF65-F5344CB8AC3E}">
        <p14:creationId xmlns:p14="http://schemas.microsoft.com/office/powerpoint/2010/main" val="646039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C1AF5E-1E6D-4C20-9EB2-63A33AC74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74A609E9-71E3-48EE-8AF4-E61D979ECC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DF2CB2FA-A712-4EC8-A571-BA7C4F9C7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09FB-82C0-4712-9E6B-734C9F6DBF8B}" type="datetime5">
              <a:rPr lang="da-DK" smtClean="0"/>
              <a:t>maj 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B91939D8-FEF6-4F3E-BF62-3D4D477B5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EC049CE-6557-4C9B-8383-D964B2A06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A4056-C73C-46CF-B283-8DAF1289ECC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68597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9B3A0BA7-0B9B-4525-9045-2C9C5FA6FA1A}"/>
              </a:ext>
            </a:extLst>
          </p:cNvPr>
          <p:cNvSpPr/>
          <p:nvPr userDrawn="1"/>
        </p:nvSpPr>
        <p:spPr>
          <a:xfrm>
            <a:off x="469557" y="2038865"/>
            <a:ext cx="11158151" cy="506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Lodret titel 1">
            <a:extLst>
              <a:ext uri="{FF2B5EF4-FFF2-40B4-BE49-F238E27FC236}">
                <a16:creationId xmlns:a16="http://schemas.microsoft.com/office/drawing/2014/main" id="{195EB46F-9B32-4EA7-B062-FA3E73164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944563"/>
            <a:ext cx="2628900" cy="5232400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9A57F1DD-DC05-47EE-8C0F-18CD6FADEC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44563"/>
            <a:ext cx="7734300" cy="5232400"/>
          </a:xfrm>
        </p:spPr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5C1A9D7-DF09-4779-BC4A-A2E520624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67CD-FA55-4B53-9D63-682CDBE97068}" type="datetime5">
              <a:rPr lang="da-DK" smtClean="0"/>
              <a:t>maj 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9D659114-F3EA-4E9B-96C3-17E19C5E8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93A68479-1CE6-4666-809D-F382E3E02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A4056-C73C-46CF-B283-8DAF1289ECC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7762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verskrift og teks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2DA1513-1639-450B-B3F5-29D1B386BD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1060578"/>
            <a:ext cx="10009187" cy="498598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28B6D9D-5AFF-4480-BF52-066DE2CF05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2420938"/>
            <a:ext cx="8208962" cy="3779837"/>
          </a:xfrm>
        </p:spPr>
        <p:txBody>
          <a:bodyPr wrap="square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6AE609-AC92-41BB-ABEA-8F78BAA2172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7ED7481-6EC3-447B-A25B-3603ED042EEA}" type="datetime2">
              <a:rPr lang="da-DK" smtClean="0"/>
              <a:t>31. maj 2024</a:t>
            </a:fld>
            <a:endParaRPr lang="da-DK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620B4B-1224-4B91-B092-DD7C04C7A69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3D1715-C6D4-4656-8302-6F15979D293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029930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kstra forside_06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 hidden="1">
            <a:extLst>
              <a:ext uri="{FF2B5EF4-FFF2-40B4-BE49-F238E27FC236}">
                <a16:creationId xmlns:a16="http://schemas.microsoft.com/office/drawing/2014/main" id="{8482BEBE-FDA9-4149-8EE0-7B05DB294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">
                <a:noFill/>
              </a:defRPr>
            </a:lvl1pPr>
          </a:lstStyle>
          <a:p>
            <a:fld id="{8E837BC1-4E68-4CF8-A085-3666E62656E6}" type="datetime2">
              <a:rPr lang="da-DK" smtClean="0"/>
              <a:t>31. maj 2024</a:t>
            </a:fld>
            <a:endParaRPr lang="da-DK" dirty="0"/>
          </a:p>
        </p:txBody>
      </p:sp>
      <p:sp>
        <p:nvSpPr>
          <p:cNvPr id="16" name="Footer Placeholder 4" hidden="1">
            <a:extLst>
              <a:ext uri="{FF2B5EF4-FFF2-40B4-BE49-F238E27FC236}">
                <a16:creationId xmlns:a16="http://schemas.microsoft.com/office/drawing/2014/main" id="{1F568798-0B0B-413C-A3F1-AADE388B21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">
                <a:noFill/>
              </a:defRPr>
            </a:lvl1pPr>
          </a:lstStyle>
          <a:p>
            <a:r>
              <a:rPr lang="da-DK"/>
              <a:t>Styrelsen for Dataforsyning og Infrastruktur</a:t>
            </a:r>
            <a:endParaRPr lang="da-DK" dirty="0"/>
          </a:p>
        </p:txBody>
      </p:sp>
      <p:sp>
        <p:nvSpPr>
          <p:cNvPr id="17" name="Slide Number Placeholder 5" hidden="1">
            <a:extLst>
              <a:ext uri="{FF2B5EF4-FFF2-40B4-BE49-F238E27FC236}">
                <a16:creationId xmlns:a16="http://schemas.microsoft.com/office/drawing/2014/main" id="{079E0CBB-1AC6-462A-B66C-A35288D146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V="1"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">
                <a:noFill/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37712256-89C2-224A-ABE3-4A4D5C1D79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8" y="2420938"/>
            <a:ext cx="10944225" cy="1551194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algn="l">
              <a:defRPr sz="5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din </a:t>
            </a:r>
            <a:br>
              <a:rPr lang="da-DK" dirty="0"/>
            </a:br>
            <a:r>
              <a:rPr lang="da-DK" dirty="0"/>
              <a:t>titel i to linjer</a:t>
            </a:r>
          </a:p>
        </p:txBody>
      </p:sp>
      <p:sp>
        <p:nvSpPr>
          <p:cNvPr id="14" name="Undertitel 2">
            <a:extLst>
              <a:ext uri="{FF2B5EF4-FFF2-40B4-BE49-F238E27FC236}">
                <a16:creationId xmlns:a16="http://schemas.microsoft.com/office/drawing/2014/main" id="{1EAAA78D-12A9-4514-A3C0-6C8D958D92B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8" y="4329113"/>
            <a:ext cx="10944224" cy="920059"/>
          </a:xfrm>
          <a:prstGeom prst="rect">
            <a:avLst/>
          </a:prstGeom>
          <a:noFill/>
        </p:spPr>
        <p:txBody>
          <a:bodyPr wrap="square" lIns="0" tIns="0" rIns="0" bIns="0"/>
          <a:lstStyle>
            <a:lvl1pPr marL="0" indent="0" algn="l"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Her kan du skrive din korte undertitel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C0087988-83F9-66E4-F93F-872E43D65D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8655" y="5571705"/>
            <a:ext cx="4080193" cy="95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359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verskrift og tekst_blå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2CD8A88-AC38-4C10-96F9-15FC1E9D249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91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1060578"/>
            <a:ext cx="10009187" cy="498598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91D0FCFF-7F5E-4F74-8D10-1C35DFDE3A1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2420938"/>
            <a:ext cx="8208962" cy="3779837"/>
          </a:xfrm>
        </p:spPr>
        <p:txBody>
          <a:bodyPr wrap="square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7FD8D31-3629-4CA3-9CF7-D5575DDF4AF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4AC0687-A911-4214-A6F0-689797D782F3}" type="datetime2">
              <a:rPr lang="da-DK" smtClean="0"/>
              <a:t>31. maj 2024</a:t>
            </a:fld>
            <a:endParaRPr lang="da-DK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98254F-8955-454E-96CD-3B3800F766F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B59B27-F05C-4624-93FA-A1C3D82C24C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56358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verskrift og 2 spalter_blå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709D005-9548-4164-BC88-848AFC8A0B1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91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1060578"/>
            <a:ext cx="10009187" cy="498598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D9DEE6-30E6-4964-A60D-DF88E595685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2420938"/>
            <a:ext cx="4643436" cy="3779837"/>
          </a:xfrm>
        </p:spPr>
        <p:txBody>
          <a:bodyPr wrap="square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 i 2 spalter.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5DF53538-1864-46D4-A295-B639EDC4645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34188" y="2420938"/>
            <a:ext cx="4598886" cy="3779837"/>
          </a:xfrm>
        </p:spPr>
        <p:txBody>
          <a:bodyPr wrap="square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 i 2 spalter.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D033528-3D2F-4D77-A7BD-50FEECC3B9B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E881FAE-0422-4324-8326-F046B8AA0F6D}" type="datetime2">
              <a:rPr lang="da-DK" smtClean="0"/>
              <a:t>31. maj 2024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42CCA0F-E063-4309-B1CD-781A2CBCC72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36A1E46-48A4-46A9-97FD-4006E1CC78F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9709306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944563"/>
            <a:ext cx="10514012" cy="1296986"/>
          </a:xfrm>
          <a:ln w="3175">
            <a:noFill/>
          </a:ln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838200" y="2384424"/>
            <a:ext cx="10515600" cy="3781426"/>
          </a:xfrm>
        </p:spPr>
        <p:txBody>
          <a:bodyPr/>
          <a:lstStyle>
            <a:lvl1pPr>
              <a:defRPr>
                <a:solidFill>
                  <a:srgbClr val="646363"/>
                </a:solidFill>
              </a:defRPr>
            </a:lvl1pPr>
            <a:lvl2pPr>
              <a:defRPr>
                <a:solidFill>
                  <a:srgbClr val="646363"/>
                </a:solidFill>
              </a:defRPr>
            </a:lvl2pPr>
            <a:lvl3pPr>
              <a:defRPr>
                <a:solidFill>
                  <a:srgbClr val="646363"/>
                </a:solidFill>
              </a:defRPr>
            </a:lvl3pPr>
            <a:lvl4pPr>
              <a:defRPr>
                <a:solidFill>
                  <a:srgbClr val="646363"/>
                </a:solidFill>
              </a:defRPr>
            </a:lvl4pPr>
            <a:lvl5pPr>
              <a:defRPr>
                <a:solidFill>
                  <a:srgbClr val="646363"/>
                </a:solidFill>
              </a:defRPr>
            </a:lvl5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9452918" y="6356350"/>
            <a:ext cx="1365972" cy="365125"/>
          </a:xfrm>
        </p:spPr>
        <p:txBody>
          <a:bodyPr/>
          <a:lstStyle/>
          <a:p>
            <a:fld id="{DFCF77EC-60F2-4674-82EE-6B28D990B518}" type="datetime5">
              <a:rPr lang="da-DK" smtClean="0"/>
              <a:t>maj 2024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1682-6FF6-4D4C-B1CB-775A3E8F2ED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27036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2384424"/>
            <a:ext cx="5181600" cy="3764125"/>
          </a:xfrm>
        </p:spPr>
        <p:txBody>
          <a:bodyPr/>
          <a:lstStyle>
            <a:lvl1pPr>
              <a:defRPr>
                <a:solidFill>
                  <a:srgbClr val="646363"/>
                </a:solidFill>
              </a:defRPr>
            </a:lvl1pPr>
            <a:lvl2pPr>
              <a:defRPr>
                <a:solidFill>
                  <a:srgbClr val="646363"/>
                </a:solidFill>
              </a:defRPr>
            </a:lvl2pPr>
            <a:lvl3pPr>
              <a:defRPr>
                <a:solidFill>
                  <a:srgbClr val="646363"/>
                </a:solidFill>
              </a:defRPr>
            </a:lvl3pPr>
            <a:lvl4pPr>
              <a:defRPr>
                <a:solidFill>
                  <a:srgbClr val="646363"/>
                </a:solidFill>
              </a:defRPr>
            </a:lvl4pPr>
            <a:lvl5pPr>
              <a:defRPr>
                <a:solidFill>
                  <a:srgbClr val="646363"/>
                </a:solidFill>
              </a:defRPr>
            </a:lvl5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2384424"/>
            <a:ext cx="5181600" cy="3764126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B864-86F1-4577-B0F5-F43E0588CA70}" type="datetime5">
              <a:rPr lang="da-DK" smtClean="0"/>
              <a:t>maj 2024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1682-6FF6-4D4C-B1CB-775A3E8F2ED0}" type="slidenum">
              <a:rPr lang="da-DK" smtClean="0"/>
              <a:t>‹nr.›</a:t>
            </a:fld>
            <a:endParaRPr lang="da-DK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9A2C4767-33C9-4B85-B975-2190C3225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3"/>
            <a:ext cx="10514012" cy="1296986"/>
          </a:xfrm>
          <a:ln w="3175">
            <a:noFill/>
          </a:ln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966543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8C6B7BD1-DCD0-4E64-9BFC-B635A82F6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2385069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A907194A-FAB1-427C-8B6A-6C77FA607D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208981"/>
            <a:ext cx="5157787" cy="2980681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3CF29CD0-9626-44AC-AF04-0AAB11A99F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4" y="2384425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5EDD6F8A-A6BC-4FE1-B6A8-C9ECAA4097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208981"/>
            <a:ext cx="5183188" cy="2980682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DC6777E9-AC15-4E37-9FBA-E24ECB3F1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6BC09-0E7F-464D-BD21-C7F3087045A5}" type="datetime5">
              <a:rPr lang="da-DK" smtClean="0"/>
              <a:t>maj 2024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9BF0EC48-2087-463E-8493-F1330489D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B6670D69-D2E3-4BEA-AB92-5E12D064D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A4056-C73C-46CF-B283-8DAF1289ECC6}" type="slidenum">
              <a:rPr lang="da-DK" smtClean="0"/>
              <a:t>‹nr.›</a:t>
            </a:fld>
            <a:endParaRPr lang="da-DK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10BB5937-2C34-4278-8D51-BD775804C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3"/>
            <a:ext cx="10514012" cy="1296986"/>
          </a:xfrm>
          <a:ln w="3175">
            <a:noFill/>
          </a:ln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859432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D31CE3-4BC9-4081-813F-7F23DACC7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2"/>
            <a:ext cx="3932237" cy="1296987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E0F7302-EE69-4E32-A27B-495E2D5BA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44562"/>
            <a:ext cx="6172200" cy="5221287"/>
          </a:xfrm>
        </p:spPr>
        <p:txBody>
          <a:bodyPr/>
          <a:lstStyle>
            <a:lvl1pPr>
              <a:defRPr sz="24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38A222C9-2DEF-4F90-BF7A-3676978D9B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84424"/>
            <a:ext cx="3932237" cy="378142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0AB61D8B-584A-4E57-8CBD-FC808B2DD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5854-3FE1-4575-9D9A-41B170635405}" type="datetime5">
              <a:rPr lang="da-DK" smtClean="0"/>
              <a:t>maj 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BBA92216-0E9F-41E3-BD18-CB18C56D7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591D93A-4018-432A-B37A-4CC5A5E9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A4056-C73C-46CF-B283-8DAF1289ECC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3723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1DD19F-527B-4EAD-BB6C-8E4843346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2"/>
            <a:ext cx="3932237" cy="1296987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5F45870F-7E40-4AC2-A5FC-5F611314D7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44563"/>
            <a:ext cx="6172200" cy="52212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/>
              <a:t>Klik på ikonet for at tilføje et billede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04B3A53D-D412-46BB-BCF0-6E49922A4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84424"/>
            <a:ext cx="3932237" cy="378142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625EDB9B-1988-4093-9A18-842E2705D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338C2-22D9-45E6-B029-A5ED76917F07}" type="datetime5">
              <a:rPr lang="da-DK" smtClean="0"/>
              <a:t>maj 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D8540FC7-C83C-40E7-B7B4-7863C4B37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889887FF-9B66-4F47-A53A-EA43CAE1D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A4056-C73C-46CF-B283-8DAF1289ECC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61001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F7BC8-99D9-4426-A007-D1871A5253AF}" type="datetime5">
              <a:rPr lang="da-DK" smtClean="0"/>
              <a:t>maj 2024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1682-6FF6-4D4C-B1CB-775A3E8F2ED0}" type="slidenum">
              <a:rPr lang="da-DK" smtClean="0"/>
              <a:t>‹nr.›</a:t>
            </a:fld>
            <a:endParaRPr lang="da-DK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76AEC8AF-F390-4E37-BAA8-BCB886E7B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3"/>
            <a:ext cx="10514012" cy="1296986"/>
          </a:xfrm>
          <a:ln w="3175">
            <a:noFill/>
          </a:ln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9144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A8D6BA-DD43-4F5E-B543-1647F48E1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4"/>
            <a:ext cx="10507662" cy="361791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9C83E9F9-F0D2-4A44-A2E3-E810D7455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4589463"/>
            <a:ext cx="10507662" cy="15763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86AE9B7-E163-45C5-A653-EDD2A160C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41192-C4C2-4253-8E40-958CF3ED7776}" type="datetime5">
              <a:rPr lang="da-DK" smtClean="0"/>
              <a:t>maj 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ED646DDB-34FC-409C-8618-EC3240BD5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EA2767C5-9735-444E-BE90-36E27D2C3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A4056-C73C-46CF-B283-8DAF1289ECC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42336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E1E6E-FF3A-4460-9A3C-6ADAE74B4DD1}" type="datetime5">
              <a:rPr lang="da-DK" smtClean="0"/>
              <a:t>maj 2024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1682-6FF6-4D4C-B1CB-775A3E8F2ED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81805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9788" y="944569"/>
            <a:ext cx="10514012" cy="12969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a-DK" dirty="0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2387600"/>
            <a:ext cx="10515600" cy="378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/>
              <a:t>Rediger typografien i masterens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9452918" y="6356350"/>
            <a:ext cx="1365972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646363"/>
                </a:solidFill>
              </a:defRPr>
            </a:lvl1pPr>
          </a:lstStyle>
          <a:p>
            <a:fld id="{203BCF53-7959-47D8-812D-A34A8EA0CAD1}" type="datetime5">
              <a:rPr lang="da-DK" smtClean="0"/>
              <a:t>maj 2024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839787" y="6356350"/>
            <a:ext cx="86131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46363"/>
                </a:solidFill>
              </a:defRPr>
            </a:lvl1pPr>
          </a:lstStyle>
          <a:p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10818890" y="6356350"/>
            <a:ext cx="534909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646363"/>
                </a:solidFill>
              </a:defRPr>
            </a:lvl1pPr>
          </a:lstStyle>
          <a:p>
            <a:fld id="{3CA11682-6FF6-4D4C-B1CB-775A3E8F2ED0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7CA79734-76C4-4CB5-9857-7D76D3124BF9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851" y="136525"/>
            <a:ext cx="2413362" cy="71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87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1" r:id="rId4"/>
    <p:sldLayoutId id="2147483669" r:id="rId5"/>
    <p:sldLayoutId id="2147483670" r:id="rId6"/>
    <p:sldLayoutId id="2147483654" r:id="rId7"/>
    <p:sldLayoutId id="2147483659" r:id="rId8"/>
    <p:sldLayoutId id="2147483655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646363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64636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4636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4636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4636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12" userDrawn="1">
          <p15:clr>
            <a:srgbClr val="F26B43"/>
          </p15:clr>
        </p15:guide>
        <p15:guide id="2" pos="529" userDrawn="1">
          <p15:clr>
            <a:srgbClr val="F26B43"/>
          </p15:clr>
        </p15:guide>
        <p15:guide id="3" orient="horz" pos="595" userDrawn="1">
          <p15:clr>
            <a:srgbClr val="F26B43"/>
          </p15:clr>
        </p15:guide>
        <p15:guide id="4" pos="7151" userDrawn="1">
          <p15:clr>
            <a:srgbClr val="F26B43"/>
          </p15:clr>
        </p15:guide>
        <p15:guide id="5" orient="horz" pos="1502" userDrawn="1">
          <p15:clr>
            <a:srgbClr val="F26B43"/>
          </p15:clr>
        </p15:guide>
        <p15:guide id="6" orient="horz" pos="3884" userDrawn="1">
          <p15:clr>
            <a:srgbClr val="F26B43"/>
          </p15:clr>
        </p15:guide>
        <p15:guide id="7" pos="3795" userDrawn="1">
          <p15:clr>
            <a:srgbClr val="F26B43"/>
          </p15:clr>
        </p15:guide>
        <p15:guide id="8" orient="horz" pos="73" userDrawn="1">
          <p15:clr>
            <a:srgbClr val="F26B43"/>
          </p15:clr>
        </p15:guide>
        <p15:guide id="9" pos="59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grunddatamodel.datafordeler.dk/objekttypekatalog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teknik.bbr.dk/kodelister/0/1/0/BygAnvendelse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nfluence.sdfi.dk/display/GS7/GeoDanmark+Projekt+ny+datamodel+og+specifikation+7.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dsholder til tekst 6">
            <a:extLst>
              <a:ext uri="{FF2B5EF4-FFF2-40B4-BE49-F238E27FC236}">
                <a16:creationId xmlns:a16="http://schemas.microsoft.com/office/drawing/2014/main" id="{EC5C30A9-7478-4B53-93F8-A8157AD5817D}"/>
              </a:ext>
            </a:extLst>
          </p:cNvPr>
          <p:cNvSpPr txBox="1">
            <a:spLocks/>
          </p:cNvSpPr>
          <p:nvPr/>
        </p:nvSpPr>
        <p:spPr>
          <a:xfrm>
            <a:off x="6095999" y="3214291"/>
            <a:ext cx="5609373" cy="1655762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r" defTabSz="914400" rtl="0" eaLnBrk="1" latinLnBrk="0" hangingPunct="1">
              <a:defRPr sz="1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a-D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da-DK" sz="2400" b="1" dirty="0">
                <a:latin typeface="Arial" panose="020B0604020202020204" pitchFamily="34" charset="0"/>
                <a:cs typeface="Arial" panose="020B0604020202020204" pitchFamily="34" charset="0"/>
              </a:rPr>
              <a:t>Regionale </a:t>
            </a:r>
            <a:r>
              <a:rPr lang="da-DK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GeoDanmark</a:t>
            </a:r>
            <a:r>
              <a:rPr lang="da-DK" sz="2400" b="1" dirty="0">
                <a:latin typeface="Arial" panose="020B0604020202020204" pitchFamily="34" charset="0"/>
                <a:cs typeface="Arial" panose="020B0604020202020204" pitchFamily="34" charset="0"/>
              </a:rPr>
              <a:t>-møder 2024</a:t>
            </a:r>
          </a:p>
          <a:p>
            <a:endParaRPr lang="da-DK" dirty="0"/>
          </a:p>
        </p:txBody>
      </p:sp>
      <p:pic>
        <p:nvPicPr>
          <p:cNvPr id="8" name="Billede 7">
            <a:extLst>
              <a:ext uri="{FF2B5EF4-FFF2-40B4-BE49-F238E27FC236}">
                <a16:creationId xmlns:a16="http://schemas.microsoft.com/office/drawing/2014/main" id="{E65F690A-8E4E-4B81-8FEA-8D93EF3395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27" y="1054608"/>
            <a:ext cx="4919472" cy="4748784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D8FF2F6F-6EDD-4CF2-9AAC-F10E3C3426B4}"/>
              </a:ext>
            </a:extLst>
          </p:cNvPr>
          <p:cNvSpPr txBox="1">
            <a:spLocks/>
          </p:cNvSpPr>
          <p:nvPr/>
        </p:nvSpPr>
        <p:spPr>
          <a:xfrm>
            <a:off x="4857299" y="1054608"/>
            <a:ext cx="6974048" cy="1655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a-DK" sz="4400" b="1" dirty="0">
                <a:latin typeface="Arial" panose="020B0604020202020204" pitchFamily="34" charset="0"/>
                <a:cs typeface="Arial" panose="020B0604020202020204" pitchFamily="34" charset="0"/>
              </a:rPr>
              <a:t>Projekt Ny datamodel og Specifikation 7.0</a:t>
            </a:r>
            <a:endParaRPr lang="da-DK" sz="4400" b="1" dirty="0"/>
          </a:p>
        </p:txBody>
      </p:sp>
    </p:spTree>
    <p:extLst>
      <p:ext uri="{BB962C8B-B14F-4D97-AF65-F5344CB8AC3E}">
        <p14:creationId xmlns:p14="http://schemas.microsoft.com/office/powerpoint/2010/main" val="31850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4E200AEA-1FB4-4EF5-9228-173B884CA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8182"/>
            <a:ext cx="10820400" cy="437457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da-DK" dirty="0" err="1"/>
              <a:t>GeoDanmark</a:t>
            </a:r>
            <a:r>
              <a:rPr lang="da-DK" dirty="0"/>
              <a:t> Grunddata er underlagt et sæt retningslinjer, som samlet skal sikre, at </a:t>
            </a:r>
            <a:r>
              <a:rPr lang="da-DK" dirty="0" err="1"/>
              <a:t>GeoDanmark</a:t>
            </a:r>
            <a:r>
              <a:rPr lang="da-DK" dirty="0"/>
              <a:t> Grunddata har en veldefineret validitet og troværdighed, som anvendere af </a:t>
            </a:r>
            <a:r>
              <a:rPr lang="da-DK" dirty="0" err="1"/>
              <a:t>GeoDanmark</a:t>
            </a:r>
            <a:r>
              <a:rPr lang="da-DK" dirty="0"/>
              <a:t> Grunddata kan regne med.</a:t>
            </a:r>
          </a:p>
          <a:p>
            <a:pPr>
              <a:lnSpc>
                <a:spcPct val="100000"/>
              </a:lnSpc>
            </a:pPr>
            <a:endParaRPr lang="da-DK" dirty="0"/>
          </a:p>
          <a:p>
            <a:pPr>
              <a:lnSpc>
                <a:spcPct val="100000"/>
              </a:lnSpc>
            </a:pPr>
            <a:r>
              <a:rPr lang="da-DK" dirty="0" err="1"/>
              <a:t>GeoDanmark</a:t>
            </a:r>
            <a:r>
              <a:rPr lang="da-DK" dirty="0"/>
              <a:t> Supplerende Grunddata er tilsvarende underlagt et sæt retningslinjer. </a:t>
            </a:r>
            <a:r>
              <a:rPr lang="da-DK" dirty="0" err="1"/>
              <a:t>GeoDanmark</a:t>
            </a:r>
            <a:r>
              <a:rPr lang="da-DK" dirty="0"/>
              <a:t> Supplerende Grunddata understøtter ønsket i </a:t>
            </a:r>
            <a:r>
              <a:rPr lang="da-DK" dirty="0" err="1"/>
              <a:t>GeoDanmark</a:t>
            </a:r>
            <a:r>
              <a:rPr lang="da-DK" dirty="0"/>
              <a:t> om mere </a:t>
            </a:r>
            <a:r>
              <a:rPr lang="da-DK" b="1" dirty="0">
                <a:solidFill>
                  <a:srgbClr val="FF0000"/>
                </a:solidFill>
              </a:rPr>
              <a:t>”fleksibelt dataindhold”, </a:t>
            </a:r>
            <a:r>
              <a:rPr lang="da-DK" dirty="0"/>
              <a:t>så parterne i </a:t>
            </a:r>
            <a:r>
              <a:rPr lang="da-DK" dirty="0" err="1"/>
              <a:t>GeoDanmark</a:t>
            </a:r>
            <a:r>
              <a:rPr lang="da-DK" dirty="0"/>
              <a:t> ved egne behov, har mulighed for registrering af data, som ikke er indeholdt i </a:t>
            </a:r>
            <a:r>
              <a:rPr lang="da-DK" dirty="0" err="1"/>
              <a:t>GeoDanmark</a:t>
            </a:r>
            <a:r>
              <a:rPr lang="da-DK" dirty="0"/>
              <a:t> Grunddata. Samtidigt kan Supplerende grunddata hjælpe </a:t>
            </a:r>
            <a:r>
              <a:rPr lang="da-DK" b="1" dirty="0" err="1">
                <a:solidFill>
                  <a:srgbClr val="FF0000"/>
                </a:solidFill>
              </a:rPr>
              <a:t>GeoDanmark</a:t>
            </a:r>
            <a:r>
              <a:rPr lang="da-DK" b="1" dirty="0">
                <a:solidFill>
                  <a:srgbClr val="FF0000"/>
                </a:solidFill>
              </a:rPr>
              <a:t> Grunddata til at være bedre definerede og ensartede</a:t>
            </a:r>
            <a:r>
              <a:rPr lang="da-DK" dirty="0"/>
              <a:t>.</a:t>
            </a:r>
          </a:p>
          <a:p>
            <a:pPr>
              <a:lnSpc>
                <a:spcPct val="100000"/>
              </a:lnSpc>
            </a:pPr>
            <a:endParaRPr lang="da-DK" dirty="0"/>
          </a:p>
          <a:p>
            <a:pPr>
              <a:lnSpc>
                <a:spcPct val="100000"/>
              </a:lnSpc>
            </a:pPr>
            <a:r>
              <a:rPr lang="da-DK" dirty="0"/>
              <a:t>Det er </a:t>
            </a:r>
            <a:r>
              <a:rPr lang="da-DK" dirty="0" err="1"/>
              <a:t>GeoDanmark</a:t>
            </a:r>
            <a:r>
              <a:rPr lang="da-DK" dirty="0"/>
              <a:t> og </a:t>
            </a:r>
            <a:r>
              <a:rPr lang="da-DK" dirty="0" err="1"/>
              <a:t>GeoDanmark</a:t>
            </a:r>
            <a:r>
              <a:rPr lang="da-DK" dirty="0"/>
              <a:t>-systemet, der definerer, hvad der er </a:t>
            </a:r>
            <a:r>
              <a:rPr lang="da-DK" dirty="0" err="1"/>
              <a:t>GeoDanmark</a:t>
            </a:r>
            <a:r>
              <a:rPr lang="da-DK" dirty="0"/>
              <a:t> Grunddata, og hvad der er </a:t>
            </a:r>
            <a:r>
              <a:rPr lang="da-DK" dirty="0" err="1"/>
              <a:t>GeoDanmark</a:t>
            </a:r>
            <a:r>
              <a:rPr lang="da-DK" dirty="0"/>
              <a:t> Supplerende Grunddata.</a:t>
            </a:r>
          </a:p>
          <a:p>
            <a:pPr marL="0" indent="0">
              <a:buNone/>
            </a:pP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7" name="Pladsholder til slidenummer 3">
            <a:extLst>
              <a:ext uri="{FF2B5EF4-FFF2-40B4-BE49-F238E27FC236}">
                <a16:creationId xmlns:a16="http://schemas.microsoft.com/office/drawing/2014/main" id="{063C56F3-0064-4848-83B1-9F77ECB3E893}"/>
              </a:ext>
            </a:extLst>
          </p:cNvPr>
          <p:cNvSpPr txBox="1">
            <a:spLocks/>
          </p:cNvSpPr>
          <p:nvPr/>
        </p:nvSpPr>
        <p:spPr>
          <a:xfrm>
            <a:off x="10775949" y="6200775"/>
            <a:ext cx="792163" cy="350837"/>
          </a:xfrm>
          <a:prstGeom prst="rect">
            <a:avLst/>
          </a:prstGeom>
        </p:spPr>
        <p:txBody>
          <a:bodyPr/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da-DK" sz="1050" dirty="0">
              <a:solidFill>
                <a:schemeClr val="accent3"/>
              </a:solidFill>
            </a:endParaRP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3A19A4CB-F189-4F24-BFB5-D34AE31E7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649" y="1162331"/>
            <a:ext cx="11331670" cy="633716"/>
          </a:xfrm>
        </p:spPr>
        <p:txBody>
          <a:bodyPr>
            <a:normAutofit fontScale="90000"/>
          </a:bodyPr>
          <a:lstStyle/>
          <a:p>
            <a:r>
              <a:rPr lang="da-DK" sz="3300" b="1" dirty="0">
                <a:latin typeface="Arial" panose="020B0604020202020204" pitchFamily="34" charset="0"/>
                <a:cs typeface="Arial" panose="020B0604020202020204" pitchFamily="34" charset="0"/>
              </a:rPr>
              <a:t>Hvad er </a:t>
            </a:r>
            <a:r>
              <a:rPr lang="da-DK" sz="3300" b="1" dirty="0" err="1">
                <a:latin typeface="Arial" panose="020B0604020202020204" pitchFamily="34" charset="0"/>
                <a:cs typeface="Arial" panose="020B0604020202020204" pitchFamily="34" charset="0"/>
              </a:rPr>
              <a:t>GeoDanmark</a:t>
            </a:r>
            <a:r>
              <a:rPr lang="da-DK" sz="3300" b="1" dirty="0">
                <a:latin typeface="Arial" panose="020B0604020202020204" pitchFamily="34" charset="0"/>
                <a:cs typeface="Arial" panose="020B0604020202020204" pitchFamily="34" charset="0"/>
              </a:rPr>
              <a:t> grunddata og hvad er </a:t>
            </a:r>
            <a:r>
              <a:rPr lang="da-DK" sz="3300" b="1" dirty="0" err="1">
                <a:latin typeface="Arial" panose="020B0604020202020204" pitchFamily="34" charset="0"/>
                <a:cs typeface="Arial" panose="020B0604020202020204" pitchFamily="34" charset="0"/>
              </a:rPr>
              <a:t>GeoDanmark</a:t>
            </a:r>
            <a:r>
              <a:rPr lang="da-DK" sz="3300" b="1" dirty="0">
                <a:latin typeface="Arial" panose="020B0604020202020204" pitchFamily="34" charset="0"/>
                <a:cs typeface="Arial" panose="020B0604020202020204" pitchFamily="34" charset="0"/>
              </a:rPr>
              <a:t> Supplerende grunddata?</a:t>
            </a:r>
          </a:p>
        </p:txBody>
      </p:sp>
    </p:spTree>
    <p:extLst>
      <p:ext uri="{BB962C8B-B14F-4D97-AF65-F5344CB8AC3E}">
        <p14:creationId xmlns:p14="http://schemas.microsoft.com/office/powerpoint/2010/main" val="2695444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4E200AEA-1FB4-4EF5-9228-173B884CA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931" y="1714500"/>
            <a:ext cx="11618741" cy="500841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da-DK" sz="5000" b="1" dirty="0" err="1"/>
              <a:t>GeoDanmark</a:t>
            </a:r>
            <a:r>
              <a:rPr lang="da-DK" sz="5000" b="1" dirty="0"/>
              <a:t> Supplerende Grunddata skal opfylde samme retningslinjer som </a:t>
            </a:r>
            <a:r>
              <a:rPr lang="da-DK" sz="5000" b="1" dirty="0" err="1"/>
              <a:t>GeoDanmark</a:t>
            </a:r>
            <a:r>
              <a:rPr lang="da-DK" sz="5000" b="1" dirty="0"/>
              <a:t> Grunddata - bortset fra at der for </a:t>
            </a:r>
            <a:r>
              <a:rPr lang="da-DK" sz="5000" b="1" dirty="0" err="1"/>
              <a:t>GeoDanmark</a:t>
            </a:r>
            <a:r>
              <a:rPr lang="da-DK" sz="5000" b="1" dirty="0"/>
              <a:t> Supplerende Grunddata </a:t>
            </a:r>
            <a:r>
              <a:rPr lang="da-DK" sz="5000" b="1" dirty="0">
                <a:solidFill>
                  <a:srgbClr val="FF0000"/>
                </a:solidFill>
              </a:rPr>
              <a:t>ikke</a:t>
            </a:r>
            <a:r>
              <a:rPr lang="da-DK" sz="5000" b="1" dirty="0"/>
              <a:t> stilles krav om, at de skal være </a:t>
            </a:r>
            <a:r>
              <a:rPr lang="da-DK" sz="5000" b="1" dirty="0">
                <a:solidFill>
                  <a:srgbClr val="FF0000"/>
                </a:solidFill>
              </a:rPr>
              <a:t>landsdækkende</a:t>
            </a:r>
            <a:endParaRPr lang="da-DK" sz="5000" dirty="0">
              <a:solidFill>
                <a:srgbClr val="FF0000"/>
              </a:solidFill>
            </a:endParaRPr>
          </a:p>
          <a:p>
            <a:pPr marL="628650" lvl="1" indent="-171450"/>
            <a:r>
              <a:rPr lang="da-DK" sz="4500" dirty="0"/>
              <a:t>skal beskrive landskabet og byerne geografisk</a:t>
            </a:r>
          </a:p>
          <a:p>
            <a:pPr marL="628650" lvl="1" indent="-171450"/>
            <a:r>
              <a:rPr lang="da-DK" sz="4500" dirty="0"/>
              <a:t>understøtte forvaltning og fællesoffentlig kortproduktion</a:t>
            </a:r>
          </a:p>
          <a:p>
            <a:pPr marL="628650" lvl="1" indent="-171450"/>
            <a:r>
              <a:rPr lang="da-DK" sz="4500" dirty="0"/>
              <a:t>følge standarder for registrering af grunddata</a:t>
            </a:r>
          </a:p>
          <a:p>
            <a:pPr marL="628650" lvl="1" indent="-171450"/>
            <a:r>
              <a:rPr lang="da-DK" sz="4500" dirty="0"/>
              <a:t>kunne vedligeholdes efter </a:t>
            </a:r>
            <a:r>
              <a:rPr lang="da-DK" sz="4500" dirty="0" err="1"/>
              <a:t>GeoDanmarks</a:t>
            </a:r>
            <a:r>
              <a:rPr lang="da-DK" sz="4500" dirty="0"/>
              <a:t> procedurer for ajourføring og geometrisk registrering</a:t>
            </a:r>
          </a:p>
          <a:p>
            <a:pPr marL="0" indent="0">
              <a:buNone/>
            </a:pPr>
            <a:endParaRPr lang="da-DK" sz="4200" dirty="0"/>
          </a:p>
          <a:p>
            <a:pPr marL="0" indent="0">
              <a:buNone/>
            </a:pPr>
            <a:r>
              <a:rPr lang="da-DK" sz="5000" b="1" dirty="0" err="1"/>
              <a:t>GeoDanmark</a:t>
            </a:r>
            <a:r>
              <a:rPr lang="da-DK" sz="5000" b="1" dirty="0"/>
              <a:t> Supplerende Grunddata skal være alment relevante – tværkommunalt/statsligt</a:t>
            </a:r>
          </a:p>
          <a:p>
            <a:pPr lvl="1"/>
            <a:r>
              <a:rPr lang="da-DK" sz="4500" dirty="0" err="1"/>
              <a:t>GeoDanmark</a:t>
            </a:r>
            <a:r>
              <a:rPr lang="da-DK" sz="4500" dirty="0"/>
              <a:t> Supplerende Grunddata skal understøtte kommunal forvaltningsopgave og / eller statslig opgavevaretagelse</a:t>
            </a:r>
          </a:p>
          <a:p>
            <a:pPr marL="0" indent="0">
              <a:buNone/>
            </a:pPr>
            <a:endParaRPr lang="da-DK" sz="4200" dirty="0"/>
          </a:p>
          <a:p>
            <a:pPr marL="0" indent="0">
              <a:buNone/>
            </a:pPr>
            <a:r>
              <a:rPr lang="da-DK" sz="5000" b="1" dirty="0" err="1"/>
              <a:t>GeoDanmark</a:t>
            </a:r>
            <a:r>
              <a:rPr lang="da-DK" sz="5000" b="1" dirty="0"/>
              <a:t> Supplerende Grunddata skal beskrives i </a:t>
            </a:r>
            <a:r>
              <a:rPr lang="da-DK" sz="5000" b="1" dirty="0" err="1"/>
              <a:t>GeoDanmarks</a:t>
            </a:r>
            <a:r>
              <a:rPr lang="da-DK" sz="5000" b="1" dirty="0"/>
              <a:t> specifikation sammen med </a:t>
            </a:r>
            <a:r>
              <a:rPr lang="da-DK" sz="5000" b="1" dirty="0" err="1"/>
              <a:t>GeoDanmark</a:t>
            </a:r>
            <a:r>
              <a:rPr lang="da-DK" sz="5000" b="1" dirty="0"/>
              <a:t> Grunddata</a:t>
            </a:r>
          </a:p>
          <a:p>
            <a:pPr lvl="1"/>
            <a:r>
              <a:rPr lang="da-DK" sz="4500" dirty="0" err="1"/>
              <a:t>GeoDanmark</a:t>
            </a:r>
            <a:r>
              <a:rPr lang="da-DK" sz="4500" dirty="0"/>
              <a:t> Supplerende Grunddata skal specificeres på samme detaljerede niveau som </a:t>
            </a:r>
            <a:r>
              <a:rPr lang="da-DK" sz="4500" dirty="0" err="1"/>
              <a:t>GeoDanmark</a:t>
            </a:r>
            <a:r>
              <a:rPr lang="da-DK" sz="4500" dirty="0"/>
              <a:t> Grunddata</a:t>
            </a:r>
          </a:p>
          <a:p>
            <a:pPr lvl="1"/>
            <a:endParaRPr lang="da-DK" sz="4200" dirty="0"/>
          </a:p>
          <a:p>
            <a:pPr marL="0" indent="0">
              <a:buNone/>
            </a:pPr>
            <a:r>
              <a:rPr lang="da-DK" sz="5000" b="1" dirty="0" err="1"/>
              <a:t>GeoDanmark</a:t>
            </a:r>
            <a:r>
              <a:rPr lang="da-DK" sz="5000" b="1" dirty="0"/>
              <a:t> Supplerende Grunddata skal som udgangspunkt </a:t>
            </a:r>
            <a:r>
              <a:rPr lang="da-DK" sz="5000" b="1" dirty="0">
                <a:solidFill>
                  <a:srgbClr val="FF0000"/>
                </a:solidFill>
              </a:rPr>
              <a:t>ikke vedligeholdes ifm. fotogrammetrisk produktion</a:t>
            </a:r>
          </a:p>
          <a:p>
            <a:pPr lvl="1"/>
            <a:r>
              <a:rPr lang="da-DK" sz="4500" dirty="0"/>
              <a:t>Den fotogrammetriske produktion af </a:t>
            </a:r>
            <a:r>
              <a:rPr lang="da-DK" sz="4500" dirty="0" err="1"/>
              <a:t>GeoDanmark</a:t>
            </a:r>
            <a:r>
              <a:rPr lang="da-DK" sz="4500" dirty="0"/>
              <a:t> Grunddata må ikke unødigt kompliceres af forskellige krav til produktionen alt efter hvilke supplerende data, der er i et område  </a:t>
            </a:r>
          </a:p>
          <a:p>
            <a:pPr lvl="1"/>
            <a:endParaRPr lang="da-DK" sz="1200" dirty="0"/>
          </a:p>
          <a:p>
            <a:pPr marL="0" indent="0">
              <a:buNone/>
            </a:pPr>
            <a:endParaRPr lang="da-DK" sz="1400" dirty="0"/>
          </a:p>
          <a:p>
            <a:pPr marL="0" indent="0">
              <a:buNone/>
            </a:pPr>
            <a:endParaRPr lang="da-DK" sz="1400" dirty="0"/>
          </a:p>
          <a:p>
            <a:pPr marL="457200" lvl="1" indent="0">
              <a:buNone/>
            </a:pPr>
            <a:endParaRPr lang="da-DK" sz="1200" dirty="0">
              <a:solidFill>
                <a:schemeClr val="tx1"/>
              </a:solidFill>
            </a:endParaRPr>
          </a:p>
        </p:txBody>
      </p:sp>
      <p:sp>
        <p:nvSpPr>
          <p:cNvPr id="7" name="Pladsholder til slidenummer 3">
            <a:extLst>
              <a:ext uri="{FF2B5EF4-FFF2-40B4-BE49-F238E27FC236}">
                <a16:creationId xmlns:a16="http://schemas.microsoft.com/office/drawing/2014/main" id="{063C56F3-0064-4848-83B1-9F77ECB3E893}"/>
              </a:ext>
            </a:extLst>
          </p:cNvPr>
          <p:cNvSpPr txBox="1">
            <a:spLocks/>
          </p:cNvSpPr>
          <p:nvPr/>
        </p:nvSpPr>
        <p:spPr>
          <a:xfrm>
            <a:off x="10775949" y="6200775"/>
            <a:ext cx="792163" cy="350837"/>
          </a:xfrm>
          <a:prstGeom prst="rect">
            <a:avLst/>
          </a:prstGeom>
        </p:spPr>
        <p:txBody>
          <a:bodyPr/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da-DK" sz="1050" dirty="0">
              <a:solidFill>
                <a:schemeClr val="accent3"/>
              </a:solidFill>
            </a:endParaRP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3A19A4CB-F189-4F24-BFB5-D34AE31E7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258" y="920533"/>
            <a:ext cx="11618742" cy="633716"/>
          </a:xfrm>
        </p:spPr>
        <p:txBody>
          <a:bodyPr>
            <a:normAutofit/>
          </a:bodyPr>
          <a:lstStyle/>
          <a:p>
            <a:r>
              <a:rPr lang="da-DK" sz="3300" b="1" dirty="0">
                <a:latin typeface="Arial" panose="020B0604020202020204" pitchFamily="34" charset="0"/>
                <a:cs typeface="Arial" panose="020B0604020202020204" pitchFamily="34" charset="0"/>
              </a:rPr>
              <a:t>Retningslinjer for </a:t>
            </a:r>
            <a:r>
              <a:rPr lang="da-DK" sz="3300" b="1" dirty="0" err="1">
                <a:latin typeface="Arial" panose="020B0604020202020204" pitchFamily="34" charset="0"/>
                <a:cs typeface="Arial" panose="020B0604020202020204" pitchFamily="34" charset="0"/>
              </a:rPr>
              <a:t>GeoDanmark</a:t>
            </a:r>
            <a:r>
              <a:rPr lang="da-DK" sz="3300" b="1" dirty="0">
                <a:latin typeface="Arial" panose="020B0604020202020204" pitchFamily="34" charset="0"/>
                <a:cs typeface="Arial" panose="020B0604020202020204" pitchFamily="34" charset="0"/>
              </a:rPr>
              <a:t> Supplerende Grunddata</a:t>
            </a:r>
          </a:p>
        </p:txBody>
      </p:sp>
    </p:spTree>
    <p:extLst>
      <p:ext uri="{BB962C8B-B14F-4D97-AF65-F5344CB8AC3E}">
        <p14:creationId xmlns:p14="http://schemas.microsoft.com/office/powerpoint/2010/main" val="188560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4E200AEA-1FB4-4EF5-9228-173B884CA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991" y="2015836"/>
            <a:ext cx="11793681" cy="470708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da-DK" sz="5500" b="1" dirty="0">
                <a:solidFill>
                  <a:srgbClr val="0070C0"/>
                </a:solidFill>
              </a:rPr>
              <a:t>Supplerende </a:t>
            </a:r>
            <a:r>
              <a:rPr lang="da-DK" sz="5500" b="1" i="1" dirty="0">
                <a:solidFill>
                  <a:srgbClr val="0070C0"/>
                </a:solidFill>
              </a:rPr>
              <a:t>objekt</a:t>
            </a:r>
          </a:p>
          <a:p>
            <a:pPr marL="457200" lvl="1" indent="0">
              <a:buNone/>
            </a:pPr>
            <a:r>
              <a:rPr lang="da-DK" sz="5500" dirty="0">
                <a:solidFill>
                  <a:schemeClr val="tx1"/>
                </a:solidFill>
              </a:rPr>
              <a:t>Hvor man kan benytte </a:t>
            </a:r>
            <a:r>
              <a:rPr lang="da-DK" sz="5500" dirty="0">
                <a:solidFill>
                  <a:srgbClr val="FF0000"/>
                </a:solidFill>
              </a:rPr>
              <a:t>eksisterende grunddata specifikation</a:t>
            </a:r>
            <a:r>
              <a:rPr lang="da-DK" sz="5500" dirty="0">
                <a:solidFill>
                  <a:schemeClr val="tx1"/>
                </a:solidFill>
              </a:rPr>
              <a:t>, men hvor der er behov for </a:t>
            </a:r>
            <a:r>
              <a:rPr lang="da-DK" sz="5500" dirty="0">
                <a:solidFill>
                  <a:srgbClr val="FF0000"/>
                </a:solidFill>
              </a:rPr>
              <a:t>yderligere geografisk registrering af et objekt.  </a:t>
            </a:r>
          </a:p>
          <a:p>
            <a:pPr marL="457200" lvl="1" indent="0">
              <a:buNone/>
            </a:pPr>
            <a:r>
              <a:rPr lang="da-DK" sz="5500" dirty="0">
                <a:solidFill>
                  <a:schemeClr val="tx1"/>
                </a:solidFill>
              </a:rPr>
              <a:t>Det skal være veldefineret hvordan et objekt kan gå fra at være supplerende data til </a:t>
            </a:r>
            <a:r>
              <a:rPr lang="da-DK" sz="5500" dirty="0" err="1">
                <a:solidFill>
                  <a:schemeClr val="tx1"/>
                </a:solidFill>
              </a:rPr>
              <a:t>GeoDanmark</a:t>
            </a:r>
            <a:r>
              <a:rPr lang="da-DK" sz="5500" dirty="0">
                <a:solidFill>
                  <a:schemeClr val="tx1"/>
                </a:solidFill>
              </a:rPr>
              <a:t> Grunddata (og omvendt). Dvs. regler ift. topologi mv. skal samordnes så det er muligt.</a:t>
            </a:r>
          </a:p>
          <a:p>
            <a:endParaRPr lang="da-DK" sz="5500" dirty="0"/>
          </a:p>
          <a:p>
            <a:pPr marL="0" indent="0">
              <a:buNone/>
            </a:pPr>
            <a:r>
              <a:rPr lang="da-DK" sz="5500" b="1" dirty="0">
                <a:solidFill>
                  <a:srgbClr val="0070C0"/>
                </a:solidFill>
              </a:rPr>
              <a:t>Supplerende attribut til ‘</a:t>
            </a:r>
            <a:r>
              <a:rPr lang="da-DK" sz="5500" b="1" dirty="0" err="1">
                <a:solidFill>
                  <a:srgbClr val="0070C0"/>
                </a:solidFill>
              </a:rPr>
              <a:t>grunddata’-objekttype</a:t>
            </a:r>
            <a:endParaRPr lang="da-DK" sz="5500" b="1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r>
              <a:rPr lang="da-DK" sz="5500" dirty="0">
                <a:solidFill>
                  <a:schemeClr val="tx1"/>
                </a:solidFill>
              </a:rPr>
              <a:t>Hvor der er behov for </a:t>
            </a:r>
            <a:r>
              <a:rPr lang="da-DK" sz="5500" dirty="0">
                <a:solidFill>
                  <a:srgbClr val="FF0000"/>
                </a:solidFill>
              </a:rPr>
              <a:t>yderligere information om et grunddata objekt</a:t>
            </a:r>
            <a:r>
              <a:rPr lang="da-DK" sz="5500" dirty="0">
                <a:solidFill>
                  <a:schemeClr val="tx1"/>
                </a:solidFill>
              </a:rPr>
              <a:t>. Attributten må ikke benyttes til at udvide ‘</a:t>
            </a:r>
            <a:r>
              <a:rPr lang="da-DK" sz="5500" dirty="0" err="1">
                <a:solidFill>
                  <a:schemeClr val="tx1"/>
                </a:solidFill>
              </a:rPr>
              <a:t>scopet</a:t>
            </a:r>
            <a:r>
              <a:rPr lang="da-DK" sz="5500" dirty="0">
                <a:solidFill>
                  <a:schemeClr val="tx1"/>
                </a:solidFill>
              </a:rPr>
              <a:t>’ for ‘grunddata’- objekttypen og objekt definition. </a:t>
            </a:r>
            <a:br>
              <a:rPr lang="da-DK" sz="5500" dirty="0">
                <a:solidFill>
                  <a:schemeClr val="tx1"/>
                </a:solidFill>
              </a:rPr>
            </a:br>
            <a:r>
              <a:rPr lang="da-DK" sz="5500" dirty="0">
                <a:solidFill>
                  <a:schemeClr val="tx1"/>
                </a:solidFill>
              </a:rPr>
              <a:t>Det er kun muligt at specificere nye attributter, med ”egne udfaldsrum”. *</a:t>
            </a:r>
            <a:br>
              <a:rPr lang="da-DK" sz="5500" dirty="0">
                <a:solidFill>
                  <a:schemeClr val="tx1"/>
                </a:solidFill>
              </a:rPr>
            </a:br>
            <a:r>
              <a:rPr lang="da-DK" sz="5500" dirty="0">
                <a:solidFill>
                  <a:schemeClr val="tx1"/>
                </a:solidFill>
              </a:rPr>
              <a:t>Nye udfaldsrum på grunddataobjekt-attributter er ikke mulig.</a:t>
            </a:r>
          </a:p>
          <a:p>
            <a:pPr marL="0" indent="0">
              <a:buNone/>
            </a:pPr>
            <a:endParaRPr lang="da-DK" sz="5500" dirty="0"/>
          </a:p>
          <a:p>
            <a:pPr marL="0" indent="0">
              <a:buNone/>
            </a:pPr>
            <a:r>
              <a:rPr lang="da-DK" sz="5500" b="1" dirty="0">
                <a:solidFill>
                  <a:srgbClr val="0070C0"/>
                </a:solidFill>
              </a:rPr>
              <a:t>Supplerende </a:t>
            </a:r>
            <a:r>
              <a:rPr lang="da-DK" sz="5500" b="1" i="1" dirty="0">
                <a:solidFill>
                  <a:srgbClr val="0070C0"/>
                </a:solidFill>
              </a:rPr>
              <a:t>objekttype</a:t>
            </a:r>
          </a:p>
          <a:p>
            <a:pPr marL="457200" lvl="1" indent="0">
              <a:buNone/>
            </a:pPr>
            <a:r>
              <a:rPr lang="da-DK" sz="5500" dirty="0">
                <a:solidFill>
                  <a:schemeClr val="tx1"/>
                </a:solidFill>
              </a:rPr>
              <a:t>Hvor man </a:t>
            </a:r>
            <a:r>
              <a:rPr lang="da-DK" sz="5500" dirty="0">
                <a:solidFill>
                  <a:srgbClr val="FF0000"/>
                </a:solidFill>
              </a:rPr>
              <a:t>ikke kan benytte eksisterende grunddata objekttype</a:t>
            </a:r>
            <a:r>
              <a:rPr lang="da-DK" sz="5500" dirty="0">
                <a:solidFill>
                  <a:schemeClr val="tx1"/>
                </a:solidFill>
              </a:rPr>
              <a:t>, men hvor der er behov for en geografisk registrering.</a:t>
            </a:r>
          </a:p>
          <a:p>
            <a:pPr lvl="1"/>
            <a:endParaRPr lang="da-DK" sz="1200" dirty="0"/>
          </a:p>
          <a:p>
            <a:pPr marL="0" indent="0">
              <a:buNone/>
            </a:pPr>
            <a:endParaRPr lang="da-DK" sz="1400" dirty="0"/>
          </a:p>
          <a:p>
            <a:pPr marL="0" indent="0">
              <a:buNone/>
            </a:pPr>
            <a:endParaRPr lang="da-DK" sz="1400" dirty="0"/>
          </a:p>
          <a:p>
            <a:pPr marL="457200" lvl="1" indent="0">
              <a:buNone/>
            </a:pPr>
            <a:endParaRPr lang="da-DK" sz="1200" dirty="0">
              <a:solidFill>
                <a:schemeClr val="tx1"/>
              </a:solidFill>
            </a:endParaRPr>
          </a:p>
        </p:txBody>
      </p:sp>
      <p:sp>
        <p:nvSpPr>
          <p:cNvPr id="7" name="Pladsholder til slidenummer 3">
            <a:extLst>
              <a:ext uri="{FF2B5EF4-FFF2-40B4-BE49-F238E27FC236}">
                <a16:creationId xmlns:a16="http://schemas.microsoft.com/office/drawing/2014/main" id="{063C56F3-0064-4848-83B1-9F77ECB3E893}"/>
              </a:ext>
            </a:extLst>
          </p:cNvPr>
          <p:cNvSpPr txBox="1">
            <a:spLocks/>
          </p:cNvSpPr>
          <p:nvPr/>
        </p:nvSpPr>
        <p:spPr>
          <a:xfrm>
            <a:off x="10775949" y="6200775"/>
            <a:ext cx="792163" cy="350837"/>
          </a:xfrm>
          <a:prstGeom prst="rect">
            <a:avLst/>
          </a:prstGeom>
        </p:spPr>
        <p:txBody>
          <a:bodyPr/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da-DK" sz="1050" dirty="0">
              <a:solidFill>
                <a:schemeClr val="accent3"/>
              </a:solidFill>
            </a:endParaRP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3A19A4CB-F189-4F24-BFB5-D34AE31E7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258" y="920533"/>
            <a:ext cx="11618742" cy="633716"/>
          </a:xfrm>
        </p:spPr>
        <p:txBody>
          <a:bodyPr>
            <a:normAutofit/>
          </a:bodyPr>
          <a:lstStyle/>
          <a:p>
            <a:r>
              <a:rPr lang="da-DK" sz="3300" b="1" dirty="0">
                <a:latin typeface="Arial" panose="020B0604020202020204" pitchFamily="34" charset="0"/>
                <a:cs typeface="Arial" panose="020B0604020202020204" pitchFamily="34" charset="0"/>
              </a:rPr>
              <a:t>Typer af supplerende data</a:t>
            </a:r>
          </a:p>
        </p:txBody>
      </p:sp>
    </p:spTree>
    <p:extLst>
      <p:ext uri="{BB962C8B-B14F-4D97-AF65-F5344CB8AC3E}">
        <p14:creationId xmlns:p14="http://schemas.microsoft.com/office/powerpoint/2010/main" val="2520029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4E200AEA-1FB4-4EF5-9228-173B884CA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991" y="1766456"/>
            <a:ext cx="11793681" cy="495646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da-DK" sz="8800" b="1" dirty="0">
                <a:solidFill>
                  <a:srgbClr val="0070C0"/>
                </a:solidFill>
              </a:rPr>
              <a:t>Supplerende </a:t>
            </a:r>
            <a:r>
              <a:rPr lang="da-DK" sz="8800" b="1" i="1" dirty="0">
                <a:solidFill>
                  <a:srgbClr val="0070C0"/>
                </a:solidFill>
              </a:rPr>
              <a:t>objekt</a:t>
            </a:r>
          </a:p>
          <a:p>
            <a:pPr marL="457200" lvl="1" indent="0">
              <a:buNone/>
            </a:pPr>
            <a:r>
              <a:rPr lang="da-DK" sz="8600" dirty="0">
                <a:solidFill>
                  <a:srgbClr val="00B050"/>
                </a:solidFill>
              </a:rPr>
              <a:t>Brønddæksler</a:t>
            </a:r>
            <a:r>
              <a:rPr lang="da-DK" sz="8600" dirty="0"/>
              <a:t> udenfor områdepolygon</a:t>
            </a:r>
          </a:p>
          <a:p>
            <a:pPr marL="457200" lvl="1" indent="0">
              <a:buNone/>
            </a:pPr>
            <a:r>
              <a:rPr lang="da-DK" sz="8600" dirty="0">
                <a:solidFill>
                  <a:srgbClr val="00B050"/>
                </a:solidFill>
              </a:rPr>
              <a:t>Småbygninger</a:t>
            </a:r>
            <a:r>
              <a:rPr lang="da-DK" sz="8600" dirty="0"/>
              <a:t> som vurderes ikke at være grunddata. Eksempelvis fritliggende små bygninger i det åbne land – som ikke har tilknytning til andre bygninger.</a:t>
            </a:r>
          </a:p>
          <a:p>
            <a:pPr marL="457200" lvl="1" indent="0">
              <a:buNone/>
            </a:pPr>
            <a:r>
              <a:rPr lang="da-DK" sz="8600" dirty="0"/>
              <a:t>Hvordan bliver man grunddata/supplerende/grunddata – levetider for objekter</a:t>
            </a:r>
          </a:p>
          <a:p>
            <a:endParaRPr lang="da-DK" sz="8800" dirty="0"/>
          </a:p>
          <a:p>
            <a:pPr marL="0" indent="0">
              <a:buNone/>
            </a:pPr>
            <a:r>
              <a:rPr lang="da-DK" sz="8800" b="1" dirty="0">
                <a:solidFill>
                  <a:srgbClr val="0070C0"/>
                </a:solidFill>
              </a:rPr>
              <a:t>Supplerende attribut til ‘</a:t>
            </a:r>
            <a:r>
              <a:rPr lang="da-DK" sz="8800" b="1" dirty="0" err="1">
                <a:solidFill>
                  <a:srgbClr val="0070C0"/>
                </a:solidFill>
              </a:rPr>
              <a:t>grunddata’-objekttype</a:t>
            </a:r>
            <a:endParaRPr lang="da-DK" sz="8800" b="1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r>
              <a:rPr lang="da-DK" sz="8600" dirty="0">
                <a:solidFill>
                  <a:srgbClr val="00B050"/>
                </a:solidFill>
              </a:rPr>
              <a:t>Cykelvenlighed</a:t>
            </a:r>
            <a:endParaRPr lang="da-DK" sz="8600" dirty="0"/>
          </a:p>
          <a:p>
            <a:pPr marL="457200" lvl="1" indent="0">
              <a:buNone/>
            </a:pPr>
            <a:r>
              <a:rPr lang="da-DK" sz="8600" dirty="0"/>
              <a:t>Egne koblinger til egne registre </a:t>
            </a:r>
          </a:p>
          <a:p>
            <a:pPr marL="0" indent="0">
              <a:buNone/>
            </a:pPr>
            <a:endParaRPr lang="da-DK" sz="8800" dirty="0"/>
          </a:p>
          <a:p>
            <a:pPr marL="0" indent="0">
              <a:buNone/>
            </a:pPr>
            <a:r>
              <a:rPr lang="da-DK" sz="8800" b="1" dirty="0">
                <a:solidFill>
                  <a:srgbClr val="0070C0"/>
                </a:solidFill>
              </a:rPr>
              <a:t>Supplerende </a:t>
            </a:r>
            <a:r>
              <a:rPr lang="da-DK" sz="8800" b="1" i="1" dirty="0">
                <a:solidFill>
                  <a:srgbClr val="0070C0"/>
                </a:solidFill>
              </a:rPr>
              <a:t>objekttype</a:t>
            </a:r>
          </a:p>
          <a:p>
            <a:pPr marL="457200" lvl="1" indent="0">
              <a:buNone/>
            </a:pPr>
            <a:r>
              <a:rPr lang="da-DK" sz="8600" dirty="0"/>
              <a:t>Objekter som er på vej ind i </a:t>
            </a:r>
            <a:r>
              <a:rPr lang="da-DK" sz="8600" dirty="0" err="1"/>
              <a:t>grunddataspec</a:t>
            </a:r>
            <a:r>
              <a:rPr lang="da-DK" sz="8600" dirty="0"/>
              <a:t>. – kan eksempelvis være objekter som kun kan registreres i forbindelse med fotogrammetriske totalajourføring.</a:t>
            </a:r>
          </a:p>
          <a:p>
            <a:pPr marL="457200" lvl="1" indent="0">
              <a:buNone/>
            </a:pPr>
            <a:r>
              <a:rPr lang="da-DK" sz="8600" dirty="0"/>
              <a:t>Objekter som kun har interesse i nogle egne af Danmark</a:t>
            </a:r>
          </a:p>
          <a:p>
            <a:pPr marL="457200" lvl="1" indent="0">
              <a:buNone/>
            </a:pPr>
            <a:r>
              <a:rPr lang="da-DK" sz="8600" dirty="0">
                <a:solidFill>
                  <a:srgbClr val="00B050"/>
                </a:solidFill>
              </a:rPr>
              <a:t>Fortove</a:t>
            </a:r>
          </a:p>
          <a:p>
            <a:pPr marL="0" indent="0">
              <a:buNone/>
            </a:pPr>
            <a:endParaRPr lang="da-DK" sz="1400" dirty="0"/>
          </a:p>
          <a:p>
            <a:pPr marL="457200" lvl="1" indent="0">
              <a:buNone/>
            </a:pPr>
            <a:endParaRPr lang="da-DK" sz="1200" dirty="0">
              <a:solidFill>
                <a:schemeClr val="tx1"/>
              </a:solidFill>
            </a:endParaRPr>
          </a:p>
        </p:txBody>
      </p:sp>
      <p:sp>
        <p:nvSpPr>
          <p:cNvPr id="7" name="Pladsholder til slidenummer 3">
            <a:extLst>
              <a:ext uri="{FF2B5EF4-FFF2-40B4-BE49-F238E27FC236}">
                <a16:creationId xmlns:a16="http://schemas.microsoft.com/office/drawing/2014/main" id="{063C56F3-0064-4848-83B1-9F77ECB3E893}"/>
              </a:ext>
            </a:extLst>
          </p:cNvPr>
          <p:cNvSpPr txBox="1">
            <a:spLocks/>
          </p:cNvSpPr>
          <p:nvPr/>
        </p:nvSpPr>
        <p:spPr>
          <a:xfrm>
            <a:off x="10775949" y="6200775"/>
            <a:ext cx="792163" cy="350837"/>
          </a:xfrm>
          <a:prstGeom prst="rect">
            <a:avLst/>
          </a:prstGeom>
        </p:spPr>
        <p:txBody>
          <a:bodyPr/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da-DK" sz="1050" dirty="0">
              <a:solidFill>
                <a:schemeClr val="accent3"/>
              </a:solidFill>
            </a:endParaRP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3A19A4CB-F189-4F24-BFB5-D34AE31E7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258" y="920533"/>
            <a:ext cx="11618742" cy="633716"/>
          </a:xfrm>
        </p:spPr>
        <p:txBody>
          <a:bodyPr>
            <a:normAutofit/>
          </a:bodyPr>
          <a:lstStyle/>
          <a:p>
            <a:r>
              <a:rPr lang="da-DK" sz="3300" b="1" dirty="0">
                <a:latin typeface="Arial" panose="020B0604020202020204" pitchFamily="34" charset="0"/>
                <a:cs typeface="Arial" panose="020B0604020202020204" pitchFamily="34" charset="0"/>
              </a:rPr>
              <a:t>Eksempler på typernes anvendelse</a:t>
            </a:r>
          </a:p>
        </p:txBody>
      </p:sp>
    </p:spTree>
    <p:extLst>
      <p:ext uri="{BB962C8B-B14F-4D97-AF65-F5344CB8AC3E}">
        <p14:creationId xmlns:p14="http://schemas.microsoft.com/office/powerpoint/2010/main" val="4093485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4E200AEA-1FB4-4EF5-9228-173B884CA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991" y="1766456"/>
            <a:ext cx="11793681" cy="49564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a-DK" sz="2200" b="1" dirty="0" err="1">
                <a:solidFill>
                  <a:srgbClr val="0070C0"/>
                </a:solidFill>
              </a:rPr>
              <a:t>GeoDanmark</a:t>
            </a:r>
            <a:r>
              <a:rPr lang="da-DK" sz="2200" b="1" dirty="0">
                <a:solidFill>
                  <a:srgbClr val="0070C0"/>
                </a:solidFill>
              </a:rPr>
              <a:t> Grunddata og </a:t>
            </a:r>
            <a:r>
              <a:rPr lang="da-DK" sz="2200" b="1" dirty="0" err="1">
                <a:solidFill>
                  <a:srgbClr val="0070C0"/>
                </a:solidFill>
              </a:rPr>
              <a:t>GeoDanmark</a:t>
            </a:r>
            <a:r>
              <a:rPr lang="da-DK" sz="2200" b="1" dirty="0">
                <a:solidFill>
                  <a:srgbClr val="0070C0"/>
                </a:solidFill>
              </a:rPr>
              <a:t> Supplerende Grunddata udstilles samlet på Datafordeleren</a:t>
            </a:r>
          </a:p>
          <a:p>
            <a:pPr marL="914400" lvl="1" indent="-457200">
              <a:buFont typeface="+mj-lt"/>
              <a:buAutoNum type="arabicPeriod"/>
            </a:pPr>
            <a:r>
              <a:rPr lang="da-DK" b="1" dirty="0"/>
              <a:t>Data kan efterfølgende adskilles med attribut</a:t>
            </a:r>
          </a:p>
          <a:p>
            <a:pPr marL="914400" lvl="2" indent="0">
              <a:buNone/>
            </a:pPr>
            <a:r>
              <a:rPr lang="da-DK" sz="2200" dirty="0"/>
              <a:t>Samlet udstilling, alle data samlet, uklart for anvender hvad der er hvad, kræver efterbehandling (filtermulighed ved download?)</a:t>
            </a:r>
          </a:p>
          <a:p>
            <a:pPr marL="914400" lvl="1" indent="-457200">
              <a:buFont typeface="+mj-lt"/>
              <a:buAutoNum type="arabicPeriod"/>
            </a:pPr>
            <a:r>
              <a:rPr lang="da-DK" b="1" dirty="0"/>
              <a:t>Data udstilles i forskellige tabeller</a:t>
            </a:r>
          </a:p>
          <a:p>
            <a:pPr marL="914400" lvl="2" indent="0">
              <a:buNone/>
            </a:pPr>
            <a:r>
              <a:rPr lang="da-DK" sz="2200" dirty="0"/>
              <a:t>Klar adskillelse mellem grunddata og supplerende data, </a:t>
            </a:r>
            <a:r>
              <a:rPr lang="da-DK" sz="2200" dirty="0" err="1"/>
              <a:t>asynkronisitet</a:t>
            </a:r>
            <a:r>
              <a:rPr lang="da-DK" sz="2200" dirty="0"/>
              <a:t>?, hvordan samles de hos anvender? </a:t>
            </a:r>
          </a:p>
          <a:p>
            <a:pPr marL="0" indent="0">
              <a:buNone/>
            </a:pPr>
            <a:r>
              <a:rPr lang="da-DK" sz="2200" b="1" dirty="0" err="1">
                <a:solidFill>
                  <a:srgbClr val="0070C0"/>
                </a:solidFill>
              </a:rPr>
              <a:t>GeoDanmark</a:t>
            </a:r>
            <a:r>
              <a:rPr lang="da-DK" sz="2200" b="1" dirty="0">
                <a:solidFill>
                  <a:srgbClr val="0070C0"/>
                </a:solidFill>
              </a:rPr>
              <a:t> Grunddata på Datafordeler og </a:t>
            </a:r>
            <a:r>
              <a:rPr lang="da-DK" sz="2200" b="1" dirty="0" err="1">
                <a:solidFill>
                  <a:srgbClr val="0070C0"/>
                </a:solidFill>
              </a:rPr>
              <a:t>GeoDanmark</a:t>
            </a:r>
            <a:r>
              <a:rPr lang="da-DK" sz="2200" b="1" dirty="0">
                <a:solidFill>
                  <a:srgbClr val="0070C0"/>
                </a:solidFill>
              </a:rPr>
              <a:t> Supplerende Grunddata på anden platform</a:t>
            </a:r>
          </a:p>
          <a:p>
            <a:pPr marL="914400" lvl="2" indent="0">
              <a:buNone/>
            </a:pPr>
            <a:r>
              <a:rPr lang="da-DK" sz="2200" dirty="0"/>
              <a:t>Klar adskillelse mellem grunddata og supplerende data, </a:t>
            </a:r>
            <a:r>
              <a:rPr lang="da-DK" sz="2200" dirty="0" err="1"/>
              <a:t>asynkronisitet</a:t>
            </a:r>
            <a:r>
              <a:rPr lang="da-DK" sz="2200" dirty="0"/>
              <a:t> (pakker til forskellige platforme)</a:t>
            </a:r>
          </a:p>
          <a:p>
            <a:pPr marL="914400" lvl="2" indent="0">
              <a:buNone/>
            </a:pPr>
            <a:endParaRPr lang="da-DK" dirty="0"/>
          </a:p>
          <a:p>
            <a:pPr marL="914400" lvl="2" indent="0">
              <a:buNone/>
            </a:pPr>
            <a:r>
              <a:rPr lang="da-DK" sz="2200" dirty="0"/>
              <a:t>Supplerende data på anden platform</a:t>
            </a:r>
          </a:p>
          <a:p>
            <a:pPr marL="1371600" lvl="2" indent="-457200">
              <a:buFont typeface="+mj-lt"/>
              <a:buAutoNum type="alphaLcPeriod"/>
            </a:pPr>
            <a:r>
              <a:rPr lang="da-DK" sz="2200" dirty="0"/>
              <a:t>Alt samlet</a:t>
            </a:r>
          </a:p>
          <a:p>
            <a:pPr marL="1371600" lvl="2" indent="-457200">
              <a:buFont typeface="+mj-lt"/>
              <a:buAutoNum type="alphaLcPeriod"/>
            </a:pPr>
            <a:r>
              <a:rPr lang="da-DK" sz="2200" dirty="0"/>
              <a:t>Data med supplerende data</a:t>
            </a:r>
          </a:p>
          <a:p>
            <a:pPr marL="1371600" lvl="2" indent="-457200">
              <a:buFont typeface="+mj-lt"/>
              <a:buAutoNum type="alphaLcPeriod"/>
            </a:pPr>
            <a:r>
              <a:rPr lang="da-DK" sz="2200" dirty="0"/>
              <a:t>Kun supplerende data</a:t>
            </a:r>
          </a:p>
          <a:p>
            <a:pPr marL="457200" lvl="1" indent="0">
              <a:buNone/>
            </a:pPr>
            <a:endParaRPr lang="da-DK" sz="1200" dirty="0">
              <a:solidFill>
                <a:schemeClr val="tx1"/>
              </a:solidFill>
            </a:endParaRPr>
          </a:p>
        </p:txBody>
      </p:sp>
      <p:sp>
        <p:nvSpPr>
          <p:cNvPr id="7" name="Pladsholder til slidenummer 3">
            <a:extLst>
              <a:ext uri="{FF2B5EF4-FFF2-40B4-BE49-F238E27FC236}">
                <a16:creationId xmlns:a16="http://schemas.microsoft.com/office/drawing/2014/main" id="{063C56F3-0064-4848-83B1-9F77ECB3E893}"/>
              </a:ext>
            </a:extLst>
          </p:cNvPr>
          <p:cNvSpPr txBox="1">
            <a:spLocks/>
          </p:cNvSpPr>
          <p:nvPr/>
        </p:nvSpPr>
        <p:spPr>
          <a:xfrm>
            <a:off x="10775949" y="6200775"/>
            <a:ext cx="792163" cy="350837"/>
          </a:xfrm>
          <a:prstGeom prst="rect">
            <a:avLst/>
          </a:prstGeom>
        </p:spPr>
        <p:txBody>
          <a:bodyPr/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da-DK" sz="1050" dirty="0">
              <a:solidFill>
                <a:schemeClr val="accent3"/>
              </a:solidFill>
            </a:endParaRP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3A19A4CB-F189-4F24-BFB5-D34AE31E7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258" y="920533"/>
            <a:ext cx="11618742" cy="633716"/>
          </a:xfrm>
        </p:spPr>
        <p:txBody>
          <a:bodyPr>
            <a:normAutofit/>
          </a:bodyPr>
          <a:lstStyle/>
          <a:p>
            <a:r>
              <a:rPr lang="da-DK" sz="3300" b="1" dirty="0">
                <a:latin typeface="Arial" panose="020B0604020202020204" pitchFamily="34" charset="0"/>
                <a:cs typeface="Arial" panose="020B0604020202020204" pitchFamily="34" charset="0"/>
              </a:rPr>
              <a:t>Overvejelser om udstilling af data fremadrettet</a:t>
            </a:r>
          </a:p>
        </p:txBody>
      </p:sp>
    </p:spTree>
    <p:extLst>
      <p:ext uri="{BB962C8B-B14F-4D97-AF65-F5344CB8AC3E}">
        <p14:creationId xmlns:p14="http://schemas.microsoft.com/office/powerpoint/2010/main" val="4033868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197DCD4D-A520-4477-8B47-642F86F54A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888" y="3196535"/>
            <a:ext cx="10944225" cy="775597"/>
          </a:xfrm>
        </p:spPr>
        <p:txBody>
          <a:bodyPr/>
          <a:lstStyle/>
          <a:p>
            <a:r>
              <a:rPr lang="da-DK" dirty="0"/>
              <a:t>Fleksibel Udstillingsmodel</a:t>
            </a:r>
          </a:p>
        </p:txBody>
      </p:sp>
      <p:sp>
        <p:nvSpPr>
          <p:cNvPr id="7" name="Undertitel 6">
            <a:extLst>
              <a:ext uri="{FF2B5EF4-FFF2-40B4-BE49-F238E27FC236}">
                <a16:creationId xmlns:a16="http://schemas.microsoft.com/office/drawing/2014/main" id="{4BA18403-0148-4B22-BDBB-167CE31C68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Mulighed for fleksibel håndtering af ændringer af attributter, udfaldsrum og objekter</a:t>
            </a:r>
          </a:p>
          <a:p>
            <a:r>
              <a:rPr lang="da-DK" dirty="0"/>
              <a:t>23.5.2024</a:t>
            </a:r>
          </a:p>
        </p:txBody>
      </p:sp>
    </p:spTree>
    <p:extLst>
      <p:ext uri="{BB962C8B-B14F-4D97-AF65-F5344CB8AC3E}">
        <p14:creationId xmlns:p14="http://schemas.microsoft.com/office/powerpoint/2010/main" val="2117021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0DFE5E-586C-E70E-F318-B52EBC0EB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Kan vi få øget fleksibilitet i udstilling af data?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BF004397-FDDF-C85B-99CE-8E43A0BC4A0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a-DK" dirty="0"/>
              <a:t>Fleksibilitet</a:t>
            </a:r>
          </a:p>
          <a:p>
            <a:pPr lvl="1"/>
            <a:r>
              <a:rPr lang="da-DK" dirty="0"/>
              <a:t>Grunddata</a:t>
            </a:r>
          </a:p>
          <a:p>
            <a:pPr lvl="1"/>
            <a:r>
              <a:rPr lang="da-DK" dirty="0"/>
              <a:t>Supplerende data</a:t>
            </a:r>
          </a:p>
          <a:p>
            <a:r>
              <a:rPr lang="da-DK" dirty="0"/>
              <a:t>Fleksibilitet på Attributniveau </a:t>
            </a:r>
          </a:p>
          <a:p>
            <a:r>
              <a:rPr lang="da-DK" dirty="0"/>
              <a:t>Fleksibilitet på Udfaldsrum</a:t>
            </a:r>
          </a:p>
          <a:p>
            <a:r>
              <a:rPr lang="da-DK" dirty="0"/>
              <a:t>Fleksibilitet på Objekttypeniveau</a:t>
            </a:r>
          </a:p>
        </p:txBody>
      </p:sp>
    </p:spTree>
    <p:extLst>
      <p:ext uri="{BB962C8B-B14F-4D97-AF65-F5344CB8AC3E}">
        <p14:creationId xmlns:p14="http://schemas.microsoft.com/office/powerpoint/2010/main" val="1280449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EBE4A3-555F-B466-AB05-DDCA3BCC5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Flexibilitet</a:t>
            </a:r>
            <a:r>
              <a:rPr lang="da-DK" dirty="0"/>
              <a:t> på Attributniveau</a:t>
            </a:r>
          </a:p>
        </p:txBody>
      </p:sp>
      <p:sp>
        <p:nvSpPr>
          <p:cNvPr id="7" name="Pladsholder til tekst 2">
            <a:extLst>
              <a:ext uri="{FF2B5EF4-FFF2-40B4-BE49-F238E27FC236}">
                <a16:creationId xmlns:a16="http://schemas.microsoft.com/office/drawing/2014/main" id="{90BAB5F1-6C33-E6F0-EEC1-4E26F5FB5AE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70452" y="2432807"/>
            <a:ext cx="7457812" cy="3767968"/>
          </a:xfrm>
        </p:spPr>
        <p:txBody>
          <a:bodyPr>
            <a:normAutofit fontScale="92500"/>
          </a:bodyPr>
          <a:lstStyle/>
          <a:p>
            <a:r>
              <a:rPr lang="da-DK" dirty="0"/>
              <a:t>Ændring af attribut kræver modelændring (tilføjelse/sletning)</a:t>
            </a:r>
          </a:p>
          <a:p>
            <a:pPr marL="0" indent="0">
              <a:buNone/>
            </a:pPr>
            <a:endParaRPr lang="da-DK" dirty="0"/>
          </a:p>
          <a:p>
            <a:r>
              <a:rPr lang="da-DK" dirty="0"/>
              <a:t>Ændring af datamodel - Grunddata</a:t>
            </a:r>
          </a:p>
          <a:p>
            <a:pPr lvl="1"/>
            <a:r>
              <a:rPr lang="da-DK" dirty="0"/>
              <a:t>Godkendelsesproces for datamodelændringer</a:t>
            </a:r>
          </a:p>
          <a:p>
            <a:pPr lvl="1"/>
            <a:r>
              <a:rPr lang="da-DK" dirty="0"/>
              <a:t>Systemændringer på Datafordeleren og </a:t>
            </a:r>
            <a:r>
              <a:rPr lang="da-DK" dirty="0" err="1"/>
              <a:t>GeoDK</a:t>
            </a:r>
            <a:endParaRPr lang="da-DK" dirty="0"/>
          </a:p>
          <a:p>
            <a:pPr lvl="2"/>
            <a:r>
              <a:rPr lang="da-DK" dirty="0"/>
              <a:t>Varsling og paralleldrift</a:t>
            </a:r>
          </a:p>
          <a:p>
            <a:pPr marL="288000" lvl="1" indent="0">
              <a:buNone/>
            </a:pPr>
            <a:endParaRPr lang="da-DK" dirty="0"/>
          </a:p>
          <a:p>
            <a:pPr>
              <a:buFont typeface="Wingdings" panose="05000000000000000000" pitchFamily="2" charset="2"/>
              <a:buChar char="ü"/>
            </a:pPr>
            <a:r>
              <a:rPr lang="da-DK" dirty="0"/>
              <a:t>Hurtigere ændring og godkendelse af datamodelændringer da SDFI har overtaget myndigheden </a:t>
            </a:r>
            <a:r>
              <a:rPr lang="da-DK" dirty="0">
                <a:sym typeface="Wingdings" panose="05000000000000000000" pitchFamily="2" charset="2"/>
              </a:rPr>
              <a:t> </a:t>
            </a:r>
            <a:r>
              <a:rPr lang="da-DK" dirty="0"/>
              <a:t>der er færre </a:t>
            </a:r>
            <a:r>
              <a:rPr lang="da-DK" sz="1800" dirty="0"/>
              <a:t>led</a:t>
            </a:r>
            <a:r>
              <a:rPr lang="da-DK" dirty="0"/>
              <a:t> i kæden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a-DK" dirty="0" err="1"/>
              <a:t>Korterere</a:t>
            </a:r>
            <a:r>
              <a:rPr lang="da-DK" dirty="0"/>
              <a:t> time-to-</a:t>
            </a:r>
            <a:r>
              <a:rPr lang="da-DK" dirty="0" err="1"/>
              <a:t>market</a:t>
            </a:r>
            <a:r>
              <a:rPr lang="da-DK" dirty="0"/>
              <a:t> på den Moderniserede Datafordeler</a:t>
            </a:r>
          </a:p>
        </p:txBody>
      </p:sp>
      <p:pic>
        <p:nvPicPr>
          <p:cNvPr id="5" name="Picture 2" descr="aarshjul.png">
            <a:extLst>
              <a:ext uri="{FF2B5EF4-FFF2-40B4-BE49-F238E27FC236}">
                <a16:creationId xmlns:a16="http://schemas.microsoft.com/office/drawing/2014/main" id="{93A3DF3B-F72D-448F-8B7E-9387034A0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542" y="1711462"/>
            <a:ext cx="2564237" cy="256423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6" name="Tekstfelt 5">
            <a:extLst>
              <a:ext uri="{FF2B5EF4-FFF2-40B4-BE49-F238E27FC236}">
                <a16:creationId xmlns:a16="http://schemas.microsoft.com/office/drawing/2014/main" id="{406442EA-138C-49CA-90DA-FFEB27F88FA1}"/>
              </a:ext>
            </a:extLst>
          </p:cNvPr>
          <p:cNvSpPr txBox="1"/>
          <p:nvPr/>
        </p:nvSpPr>
        <p:spPr>
          <a:xfrm>
            <a:off x="8350313" y="1278499"/>
            <a:ext cx="3572932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Ændringer til grunddatamodellen</a:t>
            </a:r>
          </a:p>
        </p:txBody>
      </p:sp>
    </p:spTree>
    <p:extLst>
      <p:ext uri="{BB962C8B-B14F-4D97-AF65-F5344CB8AC3E}">
        <p14:creationId xmlns:p14="http://schemas.microsoft.com/office/powerpoint/2010/main" val="1938692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C6A0A7-C2A6-4AFA-A835-A60CD29E4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Udfaldsrum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66D4C3BA-C290-4EC4-8A36-2C2884421A2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a-DK" dirty="0"/>
              <a:t>Med en </a:t>
            </a:r>
            <a:r>
              <a:rPr lang="da-DK" dirty="0" err="1"/>
              <a:t>enumeration</a:t>
            </a:r>
            <a:r>
              <a:rPr lang="da-DK" dirty="0"/>
              <a:t> kan udfaldsrummet på </a:t>
            </a:r>
            <a:r>
              <a:rPr lang="da-DK" dirty="0" err="1"/>
              <a:t>GeoDanmark</a:t>
            </a:r>
            <a:r>
              <a:rPr lang="da-DK" dirty="0"/>
              <a:t> i dag kun ændres ved en modelændring</a:t>
            </a:r>
          </a:p>
          <a:p>
            <a:pPr marL="0" indent="0">
              <a:buNone/>
            </a:pPr>
            <a:r>
              <a:rPr lang="da-DK" dirty="0"/>
              <a:t>	</a:t>
            </a:r>
          </a:p>
        </p:txBody>
      </p:sp>
      <p:pic>
        <p:nvPicPr>
          <p:cNvPr id="5" name="Billede 4">
            <a:hlinkClick r:id="rId3"/>
            <a:extLst>
              <a:ext uri="{FF2B5EF4-FFF2-40B4-BE49-F238E27FC236}">
                <a16:creationId xmlns:a16="http://schemas.microsoft.com/office/drawing/2014/main" id="{ACA25D2C-1B89-4A13-94B0-F03D08BC38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9355" y="3027685"/>
            <a:ext cx="2334142" cy="304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714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C6A0A7-C2A6-4AFA-A835-A60CD29E4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Udfaldsrum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66D4C3BA-C290-4EC4-8A36-2C2884421A2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a-DK" dirty="0"/>
              <a:t>Med der findes et alternativ i dag, som andre f.eks. BBR og Danmarks Adresser har implementeret, nemlig ”Kodelister”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dirty="0"/>
              <a:t>	</a:t>
            </a:r>
          </a:p>
        </p:txBody>
      </p:sp>
      <p:pic>
        <p:nvPicPr>
          <p:cNvPr id="9" name="Billede 8">
            <a:extLst>
              <a:ext uri="{FF2B5EF4-FFF2-40B4-BE49-F238E27FC236}">
                <a16:creationId xmlns:a16="http://schemas.microsoft.com/office/drawing/2014/main" id="{D25E3852-83F8-4E5C-AD2E-B3AB39BA6D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1228" y="4304243"/>
            <a:ext cx="3429000" cy="1343025"/>
          </a:xfrm>
          <a:prstGeom prst="rect">
            <a:avLst/>
          </a:prstGeom>
        </p:spPr>
      </p:pic>
      <p:cxnSp>
        <p:nvCxnSpPr>
          <p:cNvPr id="12" name="Lige pilforbindelse 11">
            <a:extLst>
              <a:ext uri="{FF2B5EF4-FFF2-40B4-BE49-F238E27FC236}">
                <a16:creationId xmlns:a16="http://schemas.microsoft.com/office/drawing/2014/main" id="{956DDD04-0434-4D13-BFF4-97603D81F047}"/>
              </a:ext>
            </a:extLst>
          </p:cNvPr>
          <p:cNvCxnSpPr/>
          <p:nvPr/>
        </p:nvCxnSpPr>
        <p:spPr>
          <a:xfrm flipH="1">
            <a:off x="4191000" y="4521200"/>
            <a:ext cx="3937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Lige pilforbindelse 12">
            <a:extLst>
              <a:ext uri="{FF2B5EF4-FFF2-40B4-BE49-F238E27FC236}">
                <a16:creationId xmlns:a16="http://schemas.microsoft.com/office/drawing/2014/main" id="{9B923BB5-39EE-4594-A2C2-1FC051F7231A}"/>
              </a:ext>
            </a:extLst>
          </p:cNvPr>
          <p:cNvCxnSpPr/>
          <p:nvPr/>
        </p:nvCxnSpPr>
        <p:spPr>
          <a:xfrm flipH="1">
            <a:off x="4614335" y="5401732"/>
            <a:ext cx="3937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445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87A5A-DC7A-44A1-84FD-9369650E1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44562"/>
            <a:ext cx="5687192" cy="1296987"/>
          </a:xfrm>
        </p:spPr>
        <p:txBody>
          <a:bodyPr>
            <a:normAutofit/>
          </a:bodyPr>
          <a:lstStyle/>
          <a:p>
            <a:pPr algn="ctr"/>
            <a:r>
              <a:rPr lang="da-DK" b="1" dirty="0">
                <a:latin typeface="Arial" panose="020B0604020202020204" pitchFamily="34" charset="0"/>
                <a:cs typeface="Arial" panose="020B0604020202020204" pitchFamily="34" charset="0"/>
              </a:rPr>
              <a:t>Dagsordensemner</a:t>
            </a:r>
            <a:br>
              <a:rPr lang="da-DK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a-DK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06F1FD00-0BFD-4FB3-A893-9B5448B4A1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01962" y="2241549"/>
            <a:ext cx="4885063" cy="4209355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a-DK" dirty="0"/>
              <a:t>Baggrund for projektet</a:t>
            </a:r>
          </a:p>
          <a:p>
            <a:pPr marL="457200" indent="-457200">
              <a:buFont typeface="+mj-lt"/>
              <a:buAutoNum type="arabicPeriod"/>
            </a:pPr>
            <a:r>
              <a:rPr lang="da-DK" dirty="0"/>
              <a:t>Projektets leverancer</a:t>
            </a:r>
          </a:p>
          <a:p>
            <a:pPr marL="457200" indent="-457200">
              <a:buFont typeface="+mj-lt"/>
              <a:buAutoNum type="arabicPeriod"/>
            </a:pPr>
            <a:r>
              <a:rPr lang="da-DK" dirty="0"/>
              <a:t>Projektområder </a:t>
            </a:r>
          </a:p>
          <a:p>
            <a:pPr marL="457200" indent="-457200">
              <a:buFont typeface="+mj-lt"/>
              <a:buAutoNum type="arabicPeriod"/>
            </a:pPr>
            <a:r>
              <a:rPr lang="da-DK" dirty="0"/>
              <a:t>Udvalgte projektaktiviteter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da-DK" sz="2000" dirty="0"/>
              <a:t>Specifikation 7.0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da-DK" sz="2000" dirty="0"/>
              <a:t>Supplerende data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da-DK" sz="2000" dirty="0"/>
              <a:t>Fleksibel udstillingsmodel</a:t>
            </a:r>
          </a:p>
          <a:p>
            <a:pPr marL="457200" indent="-457200">
              <a:buFont typeface="+mj-lt"/>
              <a:buAutoNum type="arabicPeriod"/>
            </a:pPr>
            <a:r>
              <a:rPr lang="da-DK" dirty="0"/>
              <a:t>Afrunding</a:t>
            </a:r>
          </a:p>
          <a:p>
            <a:endParaRPr lang="da-DK" dirty="0"/>
          </a:p>
          <a:p>
            <a:pPr marL="457200" indent="-457200">
              <a:buFont typeface="+mj-lt"/>
              <a:buAutoNum type="arabicPeriod"/>
            </a:pPr>
            <a:endParaRPr lang="da-DK" dirty="0"/>
          </a:p>
          <a:p>
            <a:endParaRPr lang="da-DK" dirty="0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F541EE3-59F5-48DB-9BF7-0EB8C0B632F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9452918" y="6356350"/>
            <a:ext cx="13659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77EC-60F2-4674-82EE-6B28D990B518}" type="datetime5">
              <a:rPr kumimoji="0" lang="da-DK" sz="1200" b="0" i="0" u="none" strike="noStrike" kern="1200" cap="none" spc="0" normalizeH="0" baseline="0" noProof="0" smtClean="0">
                <a:ln>
                  <a:noFill/>
                </a:ln>
                <a:solidFill>
                  <a:srgbClr val="646363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maj 2024</a:t>
            </a:fld>
            <a:endParaRPr kumimoji="0" lang="da-DK" sz="1200" b="0" i="0" u="none" strike="noStrike" kern="1200" cap="none" spc="0" normalizeH="0" baseline="0" noProof="0" dirty="0">
              <a:ln>
                <a:noFill/>
              </a:ln>
              <a:solidFill>
                <a:srgbClr val="646363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pic>
        <p:nvPicPr>
          <p:cNvPr id="8" name="Billede 7">
            <a:extLst>
              <a:ext uri="{FF2B5EF4-FFF2-40B4-BE49-F238E27FC236}">
                <a16:creationId xmlns:a16="http://schemas.microsoft.com/office/drawing/2014/main" id="{76101C28-F03C-40E8-BC45-7F8C464D3A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-18919"/>
            <a:ext cx="6163111" cy="687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2205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>
            <a:extLst>
              <a:ext uri="{FF2B5EF4-FFF2-40B4-BE49-F238E27FC236}">
                <a16:creationId xmlns:a16="http://schemas.microsoft.com/office/drawing/2014/main" id="{41E62301-A1BE-47F4-BD2A-8E562ED6AA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762" t="8697" r="-357" b="6966"/>
          <a:stretch/>
        </p:blipFill>
        <p:spPr>
          <a:xfrm>
            <a:off x="6912429" y="1512633"/>
            <a:ext cx="5279571" cy="534536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BB95A28-E4E1-4F40-A690-5CC03914A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Udfaldsrum (Kodelister) hos BBR </a:t>
            </a:r>
          </a:p>
        </p:txBody>
      </p:sp>
      <p:sp>
        <p:nvSpPr>
          <p:cNvPr id="8" name="Pladsholder til tekst 7">
            <a:extLst>
              <a:ext uri="{FF2B5EF4-FFF2-40B4-BE49-F238E27FC236}">
                <a16:creationId xmlns:a16="http://schemas.microsoft.com/office/drawing/2014/main" id="{82BECD5B-92D0-4932-B264-605B3B0EB69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3888" y="2420938"/>
            <a:ext cx="8208962" cy="3066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a-DK" sz="1600" dirty="0">
                <a:hlinkClick r:id="rId3"/>
              </a:rPr>
              <a:t>https://teknik.bbr.dk/kodelister/0/1/0/BygAnvendelse</a:t>
            </a:r>
            <a:endParaRPr lang="da-DK" sz="1600" dirty="0"/>
          </a:p>
          <a:p>
            <a:pPr marL="0" indent="0">
              <a:buNone/>
            </a:pPr>
            <a:endParaRPr lang="da-DK" sz="1600" dirty="0"/>
          </a:p>
          <a:p>
            <a:pPr marL="0" indent="0">
              <a:buNone/>
            </a:pPr>
            <a:r>
              <a:rPr lang="da-DK" sz="1600" dirty="0"/>
              <a:t>Drift og vedligehold</a:t>
            </a:r>
          </a:p>
          <a:p>
            <a:r>
              <a:rPr lang="da-DK" sz="1600" dirty="0"/>
              <a:t>Skal udvikles, driftes og vedligeholdes</a:t>
            </a:r>
          </a:p>
          <a:p>
            <a:endParaRPr lang="da-DK" sz="1600" dirty="0"/>
          </a:p>
          <a:p>
            <a:pPr marL="0" indent="0">
              <a:buNone/>
            </a:pPr>
            <a:r>
              <a:rPr lang="da-DK" sz="1600" dirty="0"/>
              <a:t>Administration og </a:t>
            </a:r>
            <a:r>
              <a:rPr lang="da-DK" sz="1600" dirty="0" err="1"/>
              <a:t>governance</a:t>
            </a:r>
            <a:endParaRPr lang="da-DK" sz="1600" dirty="0"/>
          </a:p>
          <a:p>
            <a:pPr lvl="1"/>
            <a:r>
              <a:rPr lang="da-DK" sz="1400" dirty="0"/>
              <a:t>Hvem ejer og styrer processen for ændringer?</a:t>
            </a:r>
          </a:p>
          <a:p>
            <a:pPr marL="288000" lvl="1" indent="0">
              <a:buNone/>
            </a:pPr>
            <a:endParaRPr lang="da-DK" sz="1400" dirty="0"/>
          </a:p>
          <a:p>
            <a:pPr marL="0" indent="0">
              <a:buNone/>
            </a:pPr>
            <a:r>
              <a:rPr lang="da-DK" sz="1600" dirty="0"/>
              <a:t>OBS! Ændringer må ikke ske uden varsling til anvenderne!</a:t>
            </a:r>
          </a:p>
          <a:p>
            <a:pPr lvl="1"/>
            <a:endParaRPr lang="da-DK" sz="1400" dirty="0"/>
          </a:p>
        </p:txBody>
      </p:sp>
    </p:spTree>
    <p:extLst>
      <p:ext uri="{BB962C8B-B14F-4D97-AF65-F5344CB8AC3E}">
        <p14:creationId xmlns:p14="http://schemas.microsoft.com/office/powerpoint/2010/main" val="238070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EBE4A3-555F-B466-AB05-DDCA3BCC5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Flexibilitet</a:t>
            </a:r>
            <a:r>
              <a:rPr lang="da-DK" dirty="0"/>
              <a:t> på Objekttypeniveau</a:t>
            </a:r>
          </a:p>
        </p:txBody>
      </p:sp>
      <p:sp>
        <p:nvSpPr>
          <p:cNvPr id="7" name="Pladsholder til tekst 2">
            <a:extLst>
              <a:ext uri="{FF2B5EF4-FFF2-40B4-BE49-F238E27FC236}">
                <a16:creationId xmlns:a16="http://schemas.microsoft.com/office/drawing/2014/main" id="{90BAB5F1-6C33-E6F0-EEC1-4E26F5FB5AE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70451" y="2432807"/>
            <a:ext cx="8917498" cy="3767968"/>
          </a:xfrm>
        </p:spPr>
        <p:txBody>
          <a:bodyPr>
            <a:normAutofit fontScale="92500" lnSpcReduction="20000"/>
          </a:bodyPr>
          <a:lstStyle/>
          <a:p>
            <a:r>
              <a:rPr lang="da-DK" dirty="0"/>
              <a:t>Ændring af objekt kræver modelændring (tilføjelse/sletning)</a:t>
            </a:r>
          </a:p>
          <a:p>
            <a:pPr lvl="1"/>
            <a:r>
              <a:rPr lang="da-DK" dirty="0"/>
              <a:t>Godkendelsesproces for datamodelændringer</a:t>
            </a:r>
          </a:p>
          <a:p>
            <a:pPr lvl="1"/>
            <a:r>
              <a:rPr lang="da-DK" dirty="0"/>
              <a:t>Ændringer på Datafordeleren og </a:t>
            </a:r>
            <a:r>
              <a:rPr lang="da-DK" dirty="0" err="1"/>
              <a:t>GeoDK</a:t>
            </a:r>
            <a:r>
              <a:rPr lang="da-DK" dirty="0"/>
              <a:t>, paralleldrift, osv.</a:t>
            </a:r>
          </a:p>
          <a:p>
            <a:pPr marL="288000" lvl="1" indent="0">
              <a:buNone/>
            </a:pPr>
            <a:endParaRPr lang="da-DK" dirty="0"/>
          </a:p>
          <a:p>
            <a:r>
              <a:rPr lang="da-DK" dirty="0"/>
              <a:t>Fleksibilitet på objekttype niveau</a:t>
            </a:r>
          </a:p>
          <a:p>
            <a:pPr lvl="1"/>
            <a:r>
              <a:rPr lang="da-DK" dirty="0"/>
              <a:t>Benyt en generisk objekttype f. eks. </a:t>
            </a:r>
            <a:r>
              <a:rPr lang="da-DK" dirty="0" err="1"/>
              <a:t>GeoDanmark</a:t>
            </a:r>
            <a:r>
              <a:rPr lang="da-DK" dirty="0"/>
              <a:t> Punkt (linje eller flade)</a:t>
            </a:r>
          </a:p>
          <a:p>
            <a:pPr lvl="1"/>
            <a:r>
              <a:rPr lang="da-DK" dirty="0"/>
              <a:t>Objekttype og attributter er ikke defineret fra start i modellen</a:t>
            </a:r>
          </a:p>
          <a:p>
            <a:endParaRPr lang="da-DK" dirty="0"/>
          </a:p>
          <a:p>
            <a:r>
              <a:rPr lang="da-DK" dirty="0"/>
              <a:t>Ny måde at tolke indholdet i objekter for brugere og for systemer</a:t>
            </a:r>
          </a:p>
          <a:p>
            <a:pPr lvl="1"/>
            <a:r>
              <a:rPr lang="da-DK" dirty="0"/>
              <a:t>Kompleksitet!</a:t>
            </a:r>
          </a:p>
          <a:p>
            <a:r>
              <a:rPr lang="da-DK" dirty="0"/>
              <a:t>En </a:t>
            </a:r>
            <a:r>
              <a:rPr lang="da-DK" dirty="0" err="1"/>
              <a:t>Governance</a:t>
            </a:r>
            <a:r>
              <a:rPr lang="da-DK" dirty="0"/>
              <a:t> model! (den forsvinder ikke…)</a:t>
            </a:r>
          </a:p>
          <a:p>
            <a:pPr marL="576000" lvl="2" indent="0">
              <a:buNone/>
            </a:pPr>
            <a:endParaRPr lang="da-DK" dirty="0"/>
          </a:p>
        </p:txBody>
      </p:sp>
      <p:pic>
        <p:nvPicPr>
          <p:cNvPr id="5" name="Picture 2" descr="aarshjul.png">
            <a:extLst>
              <a:ext uri="{FF2B5EF4-FFF2-40B4-BE49-F238E27FC236}">
                <a16:creationId xmlns:a16="http://schemas.microsoft.com/office/drawing/2014/main" id="{93A3DF3B-F72D-448F-8B7E-9387034A0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865" y="1888732"/>
            <a:ext cx="1622466" cy="162246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6" name="Tekstfelt 5">
            <a:extLst>
              <a:ext uri="{FF2B5EF4-FFF2-40B4-BE49-F238E27FC236}">
                <a16:creationId xmlns:a16="http://schemas.microsoft.com/office/drawing/2014/main" id="{406442EA-138C-49CA-90DA-FFEB27F88FA1}"/>
              </a:ext>
            </a:extLst>
          </p:cNvPr>
          <p:cNvSpPr txBox="1"/>
          <p:nvPr/>
        </p:nvSpPr>
        <p:spPr>
          <a:xfrm>
            <a:off x="8333535" y="1429501"/>
            <a:ext cx="3572932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Ændringer til grunddatamodellen</a:t>
            </a:r>
          </a:p>
        </p:txBody>
      </p:sp>
      <p:pic>
        <p:nvPicPr>
          <p:cNvPr id="8" name="Billede 7">
            <a:extLst>
              <a:ext uri="{FF2B5EF4-FFF2-40B4-BE49-F238E27FC236}">
                <a16:creationId xmlns:a16="http://schemas.microsoft.com/office/drawing/2014/main" id="{2D222D40-9C49-4818-A2DD-57BF7C3848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5095" y="3172560"/>
            <a:ext cx="2371596" cy="3063137"/>
          </a:xfrm>
          <a:prstGeom prst="rect">
            <a:avLst/>
          </a:prstGeom>
        </p:spPr>
      </p:pic>
      <p:sp>
        <p:nvSpPr>
          <p:cNvPr id="9" name="Tekstfelt 8">
            <a:extLst>
              <a:ext uri="{FF2B5EF4-FFF2-40B4-BE49-F238E27FC236}">
                <a16:creationId xmlns:a16="http://schemas.microsoft.com/office/drawing/2014/main" id="{CBC65D05-D48A-468C-B382-8DBFA74E1364}"/>
              </a:ext>
            </a:extLst>
          </p:cNvPr>
          <p:cNvSpPr txBox="1"/>
          <p:nvPr/>
        </p:nvSpPr>
        <p:spPr>
          <a:xfrm>
            <a:off x="9378648" y="2722639"/>
            <a:ext cx="2382938" cy="369332"/>
          </a:xfrm>
          <a:prstGeom prst="rect">
            <a:avLst/>
          </a:prstGeom>
          <a:solidFill>
            <a:srgbClr val="0091EA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Fleksible ændringer</a:t>
            </a:r>
          </a:p>
        </p:txBody>
      </p:sp>
      <p:sp>
        <p:nvSpPr>
          <p:cNvPr id="14" name="Rektangel: afrundede hjørner 13">
            <a:extLst>
              <a:ext uri="{FF2B5EF4-FFF2-40B4-BE49-F238E27FC236}">
                <a16:creationId xmlns:a16="http://schemas.microsoft.com/office/drawing/2014/main" id="{400DF1B8-FC17-44EB-9E6A-6FD9F5BD68D1}"/>
              </a:ext>
            </a:extLst>
          </p:cNvPr>
          <p:cNvSpPr/>
          <p:nvPr/>
        </p:nvSpPr>
        <p:spPr>
          <a:xfrm rot="21078801">
            <a:off x="9642857" y="5114606"/>
            <a:ext cx="1799915" cy="5476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/>
              <a:t>Kompleksitet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079524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74DAA255-409D-4F55-9B96-7C1095D720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4498864"/>
              </p:ext>
            </p:extLst>
          </p:nvPr>
        </p:nvGraphicFramePr>
        <p:xfrm>
          <a:off x="6479612" y="2272838"/>
          <a:ext cx="5577161" cy="3824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itel 9">
            <a:extLst>
              <a:ext uri="{FF2B5EF4-FFF2-40B4-BE49-F238E27FC236}">
                <a16:creationId xmlns:a16="http://schemas.microsoft.com/office/drawing/2014/main" id="{3F5B57FC-9AA5-4D1A-A1C8-0D32120A1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Mange ukendte: time-to-</a:t>
            </a:r>
            <a:r>
              <a:rPr lang="da-DK" dirty="0" err="1"/>
              <a:t>market</a:t>
            </a:r>
            <a:r>
              <a:rPr lang="da-DK" dirty="0"/>
              <a:t>, </a:t>
            </a:r>
            <a:r>
              <a:rPr lang="da-DK" dirty="0" err="1"/>
              <a:t>governance</a:t>
            </a:r>
            <a:r>
              <a:rPr lang="da-DK" dirty="0"/>
              <a:t>, priser, omfang</a:t>
            </a:r>
          </a:p>
        </p:txBody>
      </p:sp>
      <p:sp>
        <p:nvSpPr>
          <p:cNvPr id="11" name="Pladsholder til tekst 10">
            <a:extLst>
              <a:ext uri="{FF2B5EF4-FFF2-40B4-BE49-F238E27FC236}">
                <a16:creationId xmlns:a16="http://schemas.microsoft.com/office/drawing/2014/main" id="{4B60E34C-8BA3-4575-B0AF-3ADDCA0C5C8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3888" y="2420938"/>
            <a:ext cx="5027104" cy="377983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da-DK" dirty="0"/>
              <a:t>Moderniseret Datafordeler med nye priser og processer</a:t>
            </a:r>
          </a:p>
          <a:p>
            <a:r>
              <a:rPr lang="da-DK" dirty="0"/>
              <a:t>Forventning om hurtigere time-to-</a:t>
            </a:r>
            <a:r>
              <a:rPr lang="da-DK" dirty="0" err="1"/>
              <a:t>market</a:t>
            </a:r>
            <a:endParaRPr lang="da-DK" dirty="0"/>
          </a:p>
          <a:p>
            <a:r>
              <a:rPr lang="da-DK" dirty="0"/>
              <a:t>Usikkerhed omkring priser</a:t>
            </a:r>
          </a:p>
          <a:p>
            <a:pPr marL="0" indent="0">
              <a:buNone/>
            </a:pPr>
            <a:r>
              <a:rPr lang="da-DK" dirty="0"/>
              <a:t>Fleksibel Udstilling</a:t>
            </a:r>
          </a:p>
          <a:p>
            <a:r>
              <a:rPr lang="da-DK" dirty="0"/>
              <a:t>Priser fra systemleverandør</a:t>
            </a:r>
          </a:p>
          <a:p>
            <a:r>
              <a:rPr lang="da-DK" dirty="0"/>
              <a:t>Nyt </a:t>
            </a:r>
            <a:r>
              <a:rPr lang="da-DK" dirty="0" err="1"/>
              <a:t>governance</a:t>
            </a:r>
            <a:r>
              <a:rPr lang="da-DK" dirty="0"/>
              <a:t> paradigme</a:t>
            </a:r>
          </a:p>
          <a:p>
            <a:pPr marL="0" indent="0">
              <a:buNone/>
            </a:pPr>
            <a:r>
              <a:rPr lang="da-DK" dirty="0"/>
              <a:t>Hvor mange ændringer kan </a:t>
            </a:r>
            <a:r>
              <a:rPr lang="da-DK" i="1" dirty="0"/>
              <a:t>ikke</a:t>
            </a:r>
            <a:r>
              <a:rPr lang="da-DK" dirty="0"/>
              <a:t> håndteres i et almindeligt årshjul?</a:t>
            </a:r>
          </a:p>
          <a:p>
            <a:r>
              <a:rPr lang="da-DK" dirty="0"/>
              <a:t>Vi vil gerne kende omfanget af ændringer</a:t>
            </a:r>
          </a:p>
          <a:p>
            <a:pPr marL="0" indent="0">
              <a:buNone/>
            </a:pPr>
            <a:endParaRPr lang="da-DK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557428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C6C8F8D7-F07D-42C4-9520-E956A31D7016}"/>
              </a:ext>
            </a:extLst>
          </p:cNvPr>
          <p:cNvSpPr txBox="1">
            <a:spLocks/>
          </p:cNvSpPr>
          <p:nvPr/>
        </p:nvSpPr>
        <p:spPr>
          <a:xfrm>
            <a:off x="839786" y="878957"/>
            <a:ext cx="9763897" cy="637955"/>
          </a:xfrm>
          <a:prstGeom prst="rect">
            <a:avLst/>
          </a:prstGeom>
          <a:ln w="3175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Projektrum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følg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med i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projektet</a:t>
            </a:r>
            <a:endParaRPr lang="da-DK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Billede 2">
            <a:extLst>
              <a:ext uri="{FF2B5EF4-FFF2-40B4-BE49-F238E27FC236}">
                <a16:creationId xmlns:a16="http://schemas.microsoft.com/office/drawing/2014/main" id="{144AD7EB-D9D5-4E93-AEDA-7043D349B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471" y="1783130"/>
            <a:ext cx="10293057" cy="4646711"/>
          </a:xfrm>
          <a:prstGeom prst="rect">
            <a:avLst/>
          </a:prstGeom>
        </p:spPr>
      </p:pic>
      <p:sp>
        <p:nvSpPr>
          <p:cNvPr id="2" name="Rektangel 1">
            <a:extLst>
              <a:ext uri="{FF2B5EF4-FFF2-40B4-BE49-F238E27FC236}">
                <a16:creationId xmlns:a16="http://schemas.microsoft.com/office/drawing/2014/main" id="{89608FCC-030A-4A72-90AB-4FB532F2711D}"/>
              </a:ext>
            </a:extLst>
          </p:cNvPr>
          <p:cNvSpPr/>
          <p:nvPr/>
        </p:nvSpPr>
        <p:spPr>
          <a:xfrm>
            <a:off x="883533" y="1506131"/>
            <a:ext cx="87408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200" dirty="0" err="1">
                <a:hlinkClick r:id="rId4"/>
              </a:rPr>
              <a:t>GeoDanmark</a:t>
            </a:r>
            <a:r>
              <a:rPr lang="da-DK" sz="1200" dirty="0">
                <a:hlinkClick r:id="rId4"/>
              </a:rPr>
              <a:t> Projekt ny datamodel og specifikation 7.0 - </a:t>
            </a:r>
            <a:r>
              <a:rPr lang="da-DK" sz="1200" dirty="0" err="1">
                <a:hlinkClick r:id="rId4"/>
              </a:rPr>
              <a:t>GeoDanmark</a:t>
            </a:r>
            <a:r>
              <a:rPr lang="da-DK" sz="1200" dirty="0">
                <a:hlinkClick r:id="rId4"/>
              </a:rPr>
              <a:t> specifikation 7.0 - Dokumentation (sdfi.dk)</a:t>
            </a:r>
            <a:endParaRPr lang="da-DK" sz="1200" dirty="0"/>
          </a:p>
        </p:txBody>
      </p:sp>
    </p:spTree>
    <p:extLst>
      <p:ext uri="{BB962C8B-B14F-4D97-AF65-F5344CB8AC3E}">
        <p14:creationId xmlns:p14="http://schemas.microsoft.com/office/powerpoint/2010/main" val="1421877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87A5A-DC7A-44A1-84FD-9369650E1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44562"/>
            <a:ext cx="5687192" cy="1296987"/>
          </a:xfrm>
        </p:spPr>
        <p:txBody>
          <a:bodyPr>
            <a:normAutofit/>
          </a:bodyPr>
          <a:lstStyle/>
          <a:p>
            <a:pPr algn="ctr"/>
            <a:r>
              <a:rPr lang="da-DK" b="1" dirty="0">
                <a:latin typeface="Arial" panose="020B0604020202020204" pitchFamily="34" charset="0"/>
                <a:cs typeface="Arial" panose="020B0604020202020204" pitchFamily="34" charset="0"/>
              </a:rPr>
              <a:t>Baggrund for projektet</a:t>
            </a:r>
            <a:br>
              <a:rPr lang="da-DK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a-DK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06F1FD00-0BFD-4FB3-A893-9B5448B4A1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4543" y="2139043"/>
            <a:ext cx="4727121" cy="4408714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a-DK" sz="2600" dirty="0"/>
              <a:t>Strategisk retning for </a:t>
            </a:r>
            <a:r>
              <a:rPr lang="da-DK" sz="2600" dirty="0" err="1"/>
              <a:t>GeoDanmark</a:t>
            </a:r>
            <a:r>
              <a:rPr lang="da-DK" sz="2600" dirty="0"/>
              <a:t> Grunddata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da-DK" sz="2000" dirty="0"/>
              <a:t>5 retningslinjer som skal styre udviklingen af datasamlingen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da-DK" sz="2000" dirty="0"/>
              <a:t>Skærpe data og højne kvaliteten</a:t>
            </a:r>
          </a:p>
          <a:p>
            <a:pPr lvl="1"/>
            <a:endParaRPr lang="da-DK" sz="2800" dirty="0"/>
          </a:p>
          <a:p>
            <a:pPr marL="514350" indent="-514350">
              <a:buFont typeface="+mj-lt"/>
              <a:buAutoNum type="arabicPeriod"/>
            </a:pPr>
            <a:r>
              <a:rPr lang="da-DK" sz="2600" dirty="0"/>
              <a:t>Tiltag som understøtter retning og målsætninger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da-DK" sz="2000" dirty="0"/>
              <a:t>”Supplerende data” - tilgodese behov for mere detaljerede lokale registreringer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da-DK" sz="2000" dirty="0"/>
              <a:t>Fleksibel datamodel - mulighed for hyppigere ændringer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a-DK" dirty="0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F541EE3-59F5-48DB-9BF7-0EB8C0B63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77EC-60F2-4674-82EE-6B28D990B518}" type="datetime5">
              <a:rPr lang="da-DK" smtClean="0"/>
              <a:t>maj 2024</a:t>
            </a:fld>
            <a:endParaRPr lang="da-DK" dirty="0"/>
          </a:p>
        </p:txBody>
      </p:sp>
      <p:pic>
        <p:nvPicPr>
          <p:cNvPr id="6" name="Billede 5">
            <a:extLst>
              <a:ext uri="{FF2B5EF4-FFF2-40B4-BE49-F238E27FC236}">
                <a16:creationId xmlns:a16="http://schemas.microsoft.com/office/drawing/2014/main" id="{FB440C6B-7C23-4DD5-AC45-14AE10A4C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6207" y="0"/>
            <a:ext cx="66115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548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ktangel 16">
            <a:extLst>
              <a:ext uri="{FF2B5EF4-FFF2-40B4-BE49-F238E27FC236}">
                <a16:creationId xmlns:a16="http://schemas.microsoft.com/office/drawing/2014/main" id="{29814BE5-E2E7-4B2F-973F-F71C6563819B}"/>
              </a:ext>
            </a:extLst>
          </p:cNvPr>
          <p:cNvSpPr/>
          <p:nvPr/>
        </p:nvSpPr>
        <p:spPr>
          <a:xfrm>
            <a:off x="-46517" y="-94668"/>
            <a:ext cx="12285034" cy="6949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72" name="Tekstfelt 71">
            <a:extLst>
              <a:ext uri="{FF2B5EF4-FFF2-40B4-BE49-F238E27FC236}">
                <a16:creationId xmlns:a16="http://schemas.microsoft.com/office/drawing/2014/main" id="{9EC07375-CCCC-416C-B09A-1B4716C2DC89}"/>
              </a:ext>
            </a:extLst>
          </p:cNvPr>
          <p:cNvSpPr txBox="1"/>
          <p:nvPr/>
        </p:nvSpPr>
        <p:spPr>
          <a:xfrm rot="16200000">
            <a:off x="-349922" y="2194546"/>
            <a:ext cx="1325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Arial Black" panose="020B0A04020102020204" pitchFamily="34" charset="0"/>
              </a:rPr>
              <a:t>FASE</a:t>
            </a:r>
          </a:p>
        </p:txBody>
      </p:sp>
      <p:grpSp>
        <p:nvGrpSpPr>
          <p:cNvPr id="9" name="Gruppe 8">
            <a:extLst>
              <a:ext uri="{FF2B5EF4-FFF2-40B4-BE49-F238E27FC236}">
                <a16:creationId xmlns:a16="http://schemas.microsoft.com/office/drawing/2014/main" id="{A7319C72-F43F-4CEF-AD58-E592A71D99F4}"/>
              </a:ext>
            </a:extLst>
          </p:cNvPr>
          <p:cNvGrpSpPr/>
          <p:nvPr/>
        </p:nvGrpSpPr>
        <p:grpSpPr>
          <a:xfrm>
            <a:off x="117356" y="2091106"/>
            <a:ext cx="12010167" cy="4339648"/>
            <a:chOff x="-223852" y="673895"/>
            <a:chExt cx="12010167" cy="4339648"/>
          </a:xfrm>
        </p:grpSpPr>
        <p:cxnSp>
          <p:nvCxnSpPr>
            <p:cNvPr id="19" name="Lige pilforbindelse 18">
              <a:extLst>
                <a:ext uri="{FF2B5EF4-FFF2-40B4-BE49-F238E27FC236}">
                  <a16:creationId xmlns:a16="http://schemas.microsoft.com/office/drawing/2014/main" id="{5D8A8855-B07F-4BFB-A384-38BFE02FC783}"/>
                </a:ext>
              </a:extLst>
            </p:cNvPr>
            <p:cNvCxnSpPr>
              <a:cxnSpLocks/>
            </p:cNvCxnSpPr>
            <p:nvPr/>
          </p:nvCxnSpPr>
          <p:spPr>
            <a:xfrm>
              <a:off x="269147" y="4764104"/>
              <a:ext cx="114526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31" name="Tekstfelt 30">
              <a:extLst>
                <a:ext uri="{FF2B5EF4-FFF2-40B4-BE49-F238E27FC236}">
                  <a16:creationId xmlns:a16="http://schemas.microsoft.com/office/drawing/2014/main" id="{F39D4081-AC63-4C7E-B435-01D8423E60F2}"/>
                </a:ext>
              </a:extLst>
            </p:cNvPr>
            <p:cNvSpPr txBox="1"/>
            <p:nvPr/>
          </p:nvSpPr>
          <p:spPr>
            <a:xfrm>
              <a:off x="194333" y="4764103"/>
              <a:ext cx="5630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000" dirty="0">
                  <a:latin typeface="Arial Black" panose="020B0A04020102020204" pitchFamily="34" charset="0"/>
                </a:rPr>
                <a:t>2024</a:t>
              </a:r>
              <a:endParaRPr lang="da-DK" sz="600" dirty="0">
                <a:latin typeface="Arial Black" panose="020B0A04020102020204" pitchFamily="34" charset="0"/>
              </a:endParaRPr>
            </a:p>
          </p:txBody>
        </p:sp>
        <p:sp>
          <p:nvSpPr>
            <p:cNvPr id="33" name="Tekstfelt 32">
              <a:extLst>
                <a:ext uri="{FF2B5EF4-FFF2-40B4-BE49-F238E27FC236}">
                  <a16:creationId xmlns:a16="http://schemas.microsoft.com/office/drawing/2014/main" id="{1BEE0CF7-F0F2-49A9-B516-11216E034A55}"/>
                </a:ext>
              </a:extLst>
            </p:cNvPr>
            <p:cNvSpPr txBox="1"/>
            <p:nvPr/>
          </p:nvSpPr>
          <p:spPr>
            <a:xfrm>
              <a:off x="9196546" y="4767322"/>
              <a:ext cx="5630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000" dirty="0">
                  <a:latin typeface="Arial Black" panose="020B0A04020102020204" pitchFamily="34" charset="0"/>
                </a:rPr>
                <a:t>2026</a:t>
              </a:r>
              <a:endParaRPr lang="da-DK" sz="600" dirty="0">
                <a:latin typeface="Arial Black" panose="020B0A04020102020204" pitchFamily="34" charset="0"/>
              </a:endParaRPr>
            </a:p>
          </p:txBody>
        </p:sp>
        <p:sp>
          <p:nvSpPr>
            <p:cNvPr id="34" name="Pil: vinkel 33">
              <a:extLst>
                <a:ext uri="{FF2B5EF4-FFF2-40B4-BE49-F238E27FC236}">
                  <a16:creationId xmlns:a16="http://schemas.microsoft.com/office/drawing/2014/main" id="{C02E648C-6624-48C7-9290-0CFFBA30BEE8}"/>
                </a:ext>
              </a:extLst>
            </p:cNvPr>
            <p:cNvSpPr/>
            <p:nvPr/>
          </p:nvSpPr>
          <p:spPr>
            <a:xfrm>
              <a:off x="344728" y="2036326"/>
              <a:ext cx="2196016" cy="434131"/>
            </a:xfrm>
            <a:prstGeom prst="chevron">
              <a:avLst>
                <a:gd name="adj" fmla="val 19048"/>
              </a:avLst>
            </a:prstGeom>
            <a:solidFill>
              <a:srgbClr val="A8C08E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>
                <a:solidFill>
                  <a:schemeClr val="tx1"/>
                </a:solidFill>
              </a:endParaRPr>
            </a:p>
          </p:txBody>
        </p:sp>
        <p:sp>
          <p:nvSpPr>
            <p:cNvPr id="35" name="Tekstfelt 34">
              <a:extLst>
                <a:ext uri="{FF2B5EF4-FFF2-40B4-BE49-F238E27FC236}">
                  <a16:creationId xmlns:a16="http://schemas.microsoft.com/office/drawing/2014/main" id="{A5FC557A-0AE3-4B10-A6F9-B37A51EE0028}"/>
                </a:ext>
              </a:extLst>
            </p:cNvPr>
            <p:cNvSpPr txBox="1"/>
            <p:nvPr/>
          </p:nvSpPr>
          <p:spPr>
            <a:xfrm>
              <a:off x="437488" y="2053336"/>
              <a:ext cx="21032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Nedbrydning af projektområder</a:t>
              </a:r>
            </a:p>
          </p:txBody>
        </p:sp>
        <p:sp>
          <p:nvSpPr>
            <p:cNvPr id="37" name="Pil: vinkel 36">
              <a:extLst>
                <a:ext uri="{FF2B5EF4-FFF2-40B4-BE49-F238E27FC236}">
                  <a16:creationId xmlns:a16="http://schemas.microsoft.com/office/drawing/2014/main" id="{9B50D17F-C7B7-43EE-AFDE-F19FDBFE83A6}"/>
                </a:ext>
              </a:extLst>
            </p:cNvPr>
            <p:cNvSpPr/>
            <p:nvPr/>
          </p:nvSpPr>
          <p:spPr>
            <a:xfrm>
              <a:off x="344728" y="2600420"/>
              <a:ext cx="2196017" cy="434131"/>
            </a:xfrm>
            <a:prstGeom prst="chevron">
              <a:avLst>
                <a:gd name="adj" fmla="val 19048"/>
              </a:avLst>
            </a:prstGeom>
            <a:solidFill>
              <a:srgbClr val="A8C08E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>
                <a:solidFill>
                  <a:schemeClr val="tx1"/>
                </a:solidFill>
              </a:endParaRPr>
            </a:p>
          </p:txBody>
        </p:sp>
        <p:sp>
          <p:nvSpPr>
            <p:cNvPr id="38" name="Pil: vinkel 37">
              <a:extLst>
                <a:ext uri="{FF2B5EF4-FFF2-40B4-BE49-F238E27FC236}">
                  <a16:creationId xmlns:a16="http://schemas.microsoft.com/office/drawing/2014/main" id="{AF74A3F9-0146-4170-84D5-A42183934633}"/>
                </a:ext>
              </a:extLst>
            </p:cNvPr>
            <p:cNvSpPr/>
            <p:nvPr/>
          </p:nvSpPr>
          <p:spPr>
            <a:xfrm>
              <a:off x="5726635" y="3151855"/>
              <a:ext cx="2572904" cy="431205"/>
            </a:xfrm>
            <a:prstGeom prst="chevron">
              <a:avLst>
                <a:gd name="adj" fmla="val 19048"/>
              </a:avLst>
            </a:prstGeom>
            <a:solidFill>
              <a:srgbClr val="A8C08E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>
                <a:solidFill>
                  <a:schemeClr val="tx1"/>
                </a:solidFill>
              </a:endParaRPr>
            </a:p>
          </p:txBody>
        </p:sp>
        <p:sp>
          <p:nvSpPr>
            <p:cNvPr id="39" name="Pil: vinkel 38">
              <a:extLst>
                <a:ext uri="{FF2B5EF4-FFF2-40B4-BE49-F238E27FC236}">
                  <a16:creationId xmlns:a16="http://schemas.microsoft.com/office/drawing/2014/main" id="{DD0B55F5-AAE2-44C8-8D03-55B185AC60DE}"/>
                </a:ext>
              </a:extLst>
            </p:cNvPr>
            <p:cNvSpPr/>
            <p:nvPr/>
          </p:nvSpPr>
          <p:spPr>
            <a:xfrm>
              <a:off x="2644841" y="2600967"/>
              <a:ext cx="4329418" cy="434131"/>
            </a:xfrm>
            <a:prstGeom prst="chevron">
              <a:avLst>
                <a:gd name="adj" fmla="val 19048"/>
              </a:avLst>
            </a:prstGeom>
            <a:solidFill>
              <a:srgbClr val="A8C08E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>
                <a:solidFill>
                  <a:schemeClr val="tx1"/>
                </a:solidFill>
              </a:endParaRPr>
            </a:p>
          </p:txBody>
        </p:sp>
        <p:sp>
          <p:nvSpPr>
            <p:cNvPr id="40" name="Pil: vinkel 39">
              <a:extLst>
                <a:ext uri="{FF2B5EF4-FFF2-40B4-BE49-F238E27FC236}">
                  <a16:creationId xmlns:a16="http://schemas.microsoft.com/office/drawing/2014/main" id="{A813435F-4AB2-47AC-8133-36836F588052}"/>
                </a:ext>
              </a:extLst>
            </p:cNvPr>
            <p:cNvSpPr/>
            <p:nvPr/>
          </p:nvSpPr>
          <p:spPr>
            <a:xfrm>
              <a:off x="2644840" y="2035553"/>
              <a:ext cx="4329418" cy="434131"/>
            </a:xfrm>
            <a:prstGeom prst="chevron">
              <a:avLst>
                <a:gd name="adj" fmla="val 19048"/>
              </a:avLst>
            </a:prstGeom>
            <a:solidFill>
              <a:srgbClr val="A8C08E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>
                <a:solidFill>
                  <a:schemeClr val="tx1"/>
                </a:solidFill>
              </a:endParaRPr>
            </a:p>
          </p:txBody>
        </p:sp>
        <p:sp>
          <p:nvSpPr>
            <p:cNvPr id="42" name="Pil: vinkel 41">
              <a:extLst>
                <a:ext uri="{FF2B5EF4-FFF2-40B4-BE49-F238E27FC236}">
                  <a16:creationId xmlns:a16="http://schemas.microsoft.com/office/drawing/2014/main" id="{7848028B-4730-40B4-8F4F-6C8FA5208211}"/>
                </a:ext>
              </a:extLst>
            </p:cNvPr>
            <p:cNvSpPr/>
            <p:nvPr/>
          </p:nvSpPr>
          <p:spPr>
            <a:xfrm>
              <a:off x="2607733" y="3696977"/>
              <a:ext cx="4354552" cy="434131"/>
            </a:xfrm>
            <a:prstGeom prst="chevron">
              <a:avLst>
                <a:gd name="adj" fmla="val 19048"/>
              </a:avLst>
            </a:prstGeom>
            <a:solidFill>
              <a:srgbClr val="A8C08E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>
                <a:solidFill>
                  <a:schemeClr val="tx1"/>
                </a:solidFill>
              </a:endParaRPr>
            </a:p>
          </p:txBody>
        </p:sp>
        <p:sp>
          <p:nvSpPr>
            <p:cNvPr id="45" name="Tekstfelt 44">
              <a:extLst>
                <a:ext uri="{FF2B5EF4-FFF2-40B4-BE49-F238E27FC236}">
                  <a16:creationId xmlns:a16="http://schemas.microsoft.com/office/drawing/2014/main" id="{3A0037D5-ECCB-41D5-B686-8B07618B18BF}"/>
                </a:ext>
              </a:extLst>
            </p:cNvPr>
            <p:cNvSpPr txBox="1"/>
            <p:nvPr/>
          </p:nvSpPr>
          <p:spPr>
            <a:xfrm>
              <a:off x="2852943" y="2106288"/>
              <a:ext cx="34903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Fastlæggelse af indhold til Specifikation 7.0</a:t>
              </a:r>
            </a:p>
          </p:txBody>
        </p:sp>
        <p:sp>
          <p:nvSpPr>
            <p:cNvPr id="48" name="Tekstfelt 47">
              <a:extLst>
                <a:ext uri="{FF2B5EF4-FFF2-40B4-BE49-F238E27FC236}">
                  <a16:creationId xmlns:a16="http://schemas.microsoft.com/office/drawing/2014/main" id="{C68291F5-FE33-46BD-B3B1-8DA1030BB062}"/>
                </a:ext>
              </a:extLst>
            </p:cNvPr>
            <p:cNvSpPr txBox="1"/>
            <p:nvPr/>
          </p:nvSpPr>
          <p:spPr>
            <a:xfrm>
              <a:off x="2851849" y="2697805"/>
              <a:ext cx="306011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Design og tilpasning af </a:t>
              </a:r>
              <a:r>
                <a:rPr lang="da-DK" sz="1000" dirty="0" err="1">
                  <a:latin typeface="Arial Black" panose="020B0A04020102020204" pitchFamily="34" charset="0"/>
                  <a:cs typeface="Arial" panose="020B0604020202020204" pitchFamily="34" charset="0"/>
                </a:rPr>
                <a:t>GeoDK</a:t>
              </a:r>
              <a:r>
                <a:rPr lang="da-DK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-systemet</a:t>
              </a:r>
            </a:p>
          </p:txBody>
        </p:sp>
        <p:grpSp>
          <p:nvGrpSpPr>
            <p:cNvPr id="66" name="Gruppe 65">
              <a:extLst>
                <a:ext uri="{FF2B5EF4-FFF2-40B4-BE49-F238E27FC236}">
                  <a16:creationId xmlns:a16="http://schemas.microsoft.com/office/drawing/2014/main" id="{8DABA720-00B7-4828-8CD5-93A0FA47CE2F}"/>
                </a:ext>
              </a:extLst>
            </p:cNvPr>
            <p:cNvGrpSpPr/>
            <p:nvPr/>
          </p:nvGrpSpPr>
          <p:grpSpPr>
            <a:xfrm>
              <a:off x="7115828" y="2037628"/>
              <a:ext cx="3145893" cy="434131"/>
              <a:chOff x="5596768" y="2083566"/>
              <a:chExt cx="3627354" cy="434131"/>
            </a:xfrm>
            <a:solidFill>
              <a:srgbClr val="A8C08E"/>
            </a:solidFill>
          </p:grpSpPr>
          <p:sp>
            <p:nvSpPr>
              <p:cNvPr id="50" name="Pil: vinkel 49">
                <a:extLst>
                  <a:ext uri="{FF2B5EF4-FFF2-40B4-BE49-F238E27FC236}">
                    <a16:creationId xmlns:a16="http://schemas.microsoft.com/office/drawing/2014/main" id="{37BB6F14-D2E6-455B-A2D7-512D81C77A79}"/>
                  </a:ext>
                </a:extLst>
              </p:cNvPr>
              <p:cNvSpPr/>
              <p:nvPr/>
            </p:nvSpPr>
            <p:spPr>
              <a:xfrm>
                <a:off x="5596768" y="2083566"/>
                <a:ext cx="3627354" cy="434131"/>
              </a:xfrm>
              <a:prstGeom prst="chevron">
                <a:avLst>
                  <a:gd name="adj" fmla="val 19048"/>
                </a:avLst>
              </a:pr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Tekstfelt 54">
                <a:extLst>
                  <a:ext uri="{FF2B5EF4-FFF2-40B4-BE49-F238E27FC236}">
                    <a16:creationId xmlns:a16="http://schemas.microsoft.com/office/drawing/2014/main" id="{65441314-0CAB-4FAB-838F-6B957962A545}"/>
                  </a:ext>
                </a:extLst>
              </p:cNvPr>
              <p:cNvSpPr txBox="1"/>
              <p:nvPr/>
            </p:nvSpPr>
            <p:spPr>
              <a:xfrm>
                <a:off x="5800354" y="2186468"/>
                <a:ext cx="320393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a-DK" sz="1000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Udstilling af </a:t>
                </a:r>
                <a:r>
                  <a:rPr lang="da-DK" sz="1000" dirty="0" err="1">
                    <a:latin typeface="Arial Black" panose="020B0A04020102020204" pitchFamily="34" charset="0"/>
                    <a:cs typeface="Arial" panose="020B0604020202020204" pitchFamily="34" charset="0"/>
                  </a:rPr>
                  <a:t>GeoDanmark</a:t>
                </a:r>
                <a:r>
                  <a:rPr lang="da-DK" sz="1000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 Grunddata </a:t>
                </a:r>
              </a:p>
            </p:txBody>
          </p:sp>
        </p:grpSp>
        <p:grpSp>
          <p:nvGrpSpPr>
            <p:cNvPr id="67" name="Gruppe 66">
              <a:extLst>
                <a:ext uri="{FF2B5EF4-FFF2-40B4-BE49-F238E27FC236}">
                  <a16:creationId xmlns:a16="http://schemas.microsoft.com/office/drawing/2014/main" id="{FC309BEF-29B8-44E7-8807-1677B5394EB0}"/>
                </a:ext>
              </a:extLst>
            </p:cNvPr>
            <p:cNvGrpSpPr/>
            <p:nvPr/>
          </p:nvGrpSpPr>
          <p:grpSpPr>
            <a:xfrm>
              <a:off x="7090077" y="2593258"/>
              <a:ext cx="3166375" cy="434131"/>
              <a:chOff x="5748585" y="2642324"/>
              <a:chExt cx="3636656" cy="434131"/>
            </a:xfrm>
            <a:solidFill>
              <a:srgbClr val="A8C08E"/>
            </a:solidFill>
          </p:grpSpPr>
          <p:sp>
            <p:nvSpPr>
              <p:cNvPr id="51" name="Pil: vinkel 50">
                <a:extLst>
                  <a:ext uri="{FF2B5EF4-FFF2-40B4-BE49-F238E27FC236}">
                    <a16:creationId xmlns:a16="http://schemas.microsoft.com/office/drawing/2014/main" id="{66C4F245-8AE5-4039-87D9-C56C9D1EA81A}"/>
                  </a:ext>
                </a:extLst>
              </p:cNvPr>
              <p:cNvSpPr/>
              <p:nvPr/>
            </p:nvSpPr>
            <p:spPr>
              <a:xfrm>
                <a:off x="5748585" y="2642324"/>
                <a:ext cx="3636656" cy="434131"/>
              </a:xfrm>
              <a:prstGeom prst="chevron">
                <a:avLst>
                  <a:gd name="adj" fmla="val 19048"/>
                </a:avLst>
              </a:pr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Tekstfelt 55">
                <a:extLst>
                  <a:ext uri="{FF2B5EF4-FFF2-40B4-BE49-F238E27FC236}">
                    <a16:creationId xmlns:a16="http://schemas.microsoft.com/office/drawing/2014/main" id="{8CAEEA4F-D05A-417D-B259-8DDBCC32CEF6}"/>
                  </a:ext>
                </a:extLst>
              </p:cNvPr>
              <p:cNvSpPr txBox="1"/>
              <p:nvPr/>
            </p:nvSpPr>
            <p:spPr>
              <a:xfrm>
                <a:off x="6093239" y="2736725"/>
                <a:ext cx="312405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a-DK" sz="1000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Udstilling af supplerende data</a:t>
                </a:r>
              </a:p>
            </p:txBody>
          </p:sp>
        </p:grpSp>
        <p:grpSp>
          <p:nvGrpSpPr>
            <p:cNvPr id="69" name="Gruppe 68">
              <a:extLst>
                <a:ext uri="{FF2B5EF4-FFF2-40B4-BE49-F238E27FC236}">
                  <a16:creationId xmlns:a16="http://schemas.microsoft.com/office/drawing/2014/main" id="{E7DEFDAD-233E-4A41-A34F-B557AF7BC7C2}"/>
                </a:ext>
              </a:extLst>
            </p:cNvPr>
            <p:cNvGrpSpPr/>
            <p:nvPr/>
          </p:nvGrpSpPr>
          <p:grpSpPr>
            <a:xfrm>
              <a:off x="7073666" y="3702778"/>
              <a:ext cx="3182783" cy="434131"/>
              <a:chOff x="6124539" y="3753046"/>
              <a:chExt cx="3655495" cy="434131"/>
            </a:xfrm>
            <a:solidFill>
              <a:srgbClr val="7FA059"/>
            </a:solidFill>
          </p:grpSpPr>
          <p:sp>
            <p:nvSpPr>
              <p:cNvPr id="53" name="Pil: vinkel 52">
                <a:extLst>
                  <a:ext uri="{FF2B5EF4-FFF2-40B4-BE49-F238E27FC236}">
                    <a16:creationId xmlns:a16="http://schemas.microsoft.com/office/drawing/2014/main" id="{15CC1822-7E52-43EB-A57D-5D4C207F19CE}"/>
                  </a:ext>
                </a:extLst>
              </p:cNvPr>
              <p:cNvSpPr/>
              <p:nvPr/>
            </p:nvSpPr>
            <p:spPr>
              <a:xfrm>
                <a:off x="6124539" y="3753046"/>
                <a:ext cx="3655495" cy="434131"/>
              </a:xfrm>
              <a:prstGeom prst="chevron">
                <a:avLst>
                  <a:gd name="adj" fmla="val 19048"/>
                </a:avLst>
              </a:prstGeom>
              <a:solidFill>
                <a:srgbClr val="A8C08E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Tekstfelt 57">
                <a:extLst>
                  <a:ext uri="{FF2B5EF4-FFF2-40B4-BE49-F238E27FC236}">
                    <a16:creationId xmlns:a16="http://schemas.microsoft.com/office/drawing/2014/main" id="{DFA239DD-086B-47FF-B8FB-61F18CA39DFF}"/>
                  </a:ext>
                </a:extLst>
              </p:cNvPr>
              <p:cNvSpPr txBox="1"/>
              <p:nvPr/>
            </p:nvSpPr>
            <p:spPr>
              <a:xfrm>
                <a:off x="6286399" y="3840498"/>
                <a:ext cx="32059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a-DK" sz="1000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Datakonvertering og datamigrering</a:t>
                </a:r>
              </a:p>
            </p:txBody>
          </p:sp>
        </p:grpSp>
        <p:grpSp>
          <p:nvGrpSpPr>
            <p:cNvPr id="70" name="Gruppe 69">
              <a:extLst>
                <a:ext uri="{FF2B5EF4-FFF2-40B4-BE49-F238E27FC236}">
                  <a16:creationId xmlns:a16="http://schemas.microsoft.com/office/drawing/2014/main" id="{0B304868-6799-47F9-AF79-67884D95467F}"/>
                </a:ext>
              </a:extLst>
            </p:cNvPr>
            <p:cNvGrpSpPr/>
            <p:nvPr/>
          </p:nvGrpSpPr>
          <p:grpSpPr>
            <a:xfrm>
              <a:off x="10375529" y="2035552"/>
              <a:ext cx="1410786" cy="434131"/>
              <a:chOff x="8973530" y="2188343"/>
              <a:chExt cx="4213605" cy="434131"/>
            </a:xfrm>
          </p:grpSpPr>
          <p:sp>
            <p:nvSpPr>
              <p:cNvPr id="60" name="Pil: vinkel 59">
                <a:extLst>
                  <a:ext uri="{FF2B5EF4-FFF2-40B4-BE49-F238E27FC236}">
                    <a16:creationId xmlns:a16="http://schemas.microsoft.com/office/drawing/2014/main" id="{FECAF338-8EED-4256-9CCC-2C7B6DB43798}"/>
                  </a:ext>
                </a:extLst>
              </p:cNvPr>
              <p:cNvSpPr/>
              <p:nvPr/>
            </p:nvSpPr>
            <p:spPr>
              <a:xfrm>
                <a:off x="8973530" y="2188343"/>
                <a:ext cx="4213605" cy="434131"/>
              </a:xfrm>
              <a:prstGeom prst="chevron">
                <a:avLst>
                  <a:gd name="adj" fmla="val 19048"/>
                </a:avLst>
              </a:prstGeom>
              <a:solidFill>
                <a:srgbClr val="A8C08E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Tekstfelt 58">
                <a:extLst>
                  <a:ext uri="{FF2B5EF4-FFF2-40B4-BE49-F238E27FC236}">
                    <a16:creationId xmlns:a16="http://schemas.microsoft.com/office/drawing/2014/main" id="{11456231-E0F5-45AA-B16E-D6C1E250E9F9}"/>
                  </a:ext>
                </a:extLst>
              </p:cNvPr>
              <p:cNvSpPr txBox="1"/>
              <p:nvPr/>
            </p:nvSpPr>
            <p:spPr>
              <a:xfrm>
                <a:off x="9307008" y="2205354"/>
                <a:ext cx="3407451" cy="400110"/>
              </a:xfrm>
              <a:prstGeom prst="rect">
                <a:avLst/>
              </a:prstGeom>
              <a:solidFill>
                <a:srgbClr val="A8C08E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a-DK" sz="1000" dirty="0">
                    <a:latin typeface="Arial Black" panose="020B0A04020102020204" pitchFamily="34" charset="0"/>
                    <a:cs typeface="Arial" panose="020B0604020202020204" pitchFamily="34" charset="0"/>
                  </a:rPr>
                  <a:t>Ajourføring af data</a:t>
                </a:r>
              </a:p>
            </p:txBody>
          </p:sp>
        </p:grpSp>
        <p:sp>
          <p:nvSpPr>
            <p:cNvPr id="62" name="Tekstfelt 61">
              <a:extLst>
                <a:ext uri="{FF2B5EF4-FFF2-40B4-BE49-F238E27FC236}">
                  <a16:creationId xmlns:a16="http://schemas.microsoft.com/office/drawing/2014/main" id="{60D4C3BB-2C96-44CB-AAD4-D876607D9683}"/>
                </a:ext>
              </a:extLst>
            </p:cNvPr>
            <p:cNvSpPr txBox="1"/>
            <p:nvPr/>
          </p:nvSpPr>
          <p:spPr>
            <a:xfrm>
              <a:off x="396804" y="2632146"/>
              <a:ext cx="22836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Koncept og retningslinjer for supplerende data</a:t>
              </a:r>
            </a:p>
          </p:txBody>
        </p:sp>
        <p:sp>
          <p:nvSpPr>
            <p:cNvPr id="73" name="Tekstfelt 72">
              <a:extLst>
                <a:ext uri="{FF2B5EF4-FFF2-40B4-BE49-F238E27FC236}">
                  <a16:creationId xmlns:a16="http://schemas.microsoft.com/office/drawing/2014/main" id="{9EF30601-2634-48CF-9683-0F8C3130B0EA}"/>
                </a:ext>
              </a:extLst>
            </p:cNvPr>
            <p:cNvSpPr txBox="1"/>
            <p:nvPr/>
          </p:nvSpPr>
          <p:spPr>
            <a:xfrm rot="16200000">
              <a:off x="-1584803" y="2218265"/>
              <a:ext cx="30912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dirty="0">
                  <a:latin typeface="Arial Black" panose="020B0A04020102020204" pitchFamily="34" charset="0"/>
                </a:rPr>
                <a:t>Leverancer</a:t>
              </a:r>
            </a:p>
          </p:txBody>
        </p:sp>
        <p:sp>
          <p:nvSpPr>
            <p:cNvPr id="6" name="Pil: vinkel 5">
              <a:extLst>
                <a:ext uri="{FF2B5EF4-FFF2-40B4-BE49-F238E27FC236}">
                  <a16:creationId xmlns:a16="http://schemas.microsoft.com/office/drawing/2014/main" id="{44B61A8A-57CB-455C-BF68-FFD42103E903}"/>
                </a:ext>
              </a:extLst>
            </p:cNvPr>
            <p:cNvSpPr/>
            <p:nvPr/>
          </p:nvSpPr>
          <p:spPr>
            <a:xfrm>
              <a:off x="2686815" y="679601"/>
              <a:ext cx="4429013" cy="1057013"/>
            </a:xfrm>
            <a:prstGeom prst="chevron">
              <a:avLst>
                <a:gd name="adj" fmla="val 17461"/>
              </a:avLst>
            </a:prstGeom>
            <a:solidFill>
              <a:srgbClr val="7FA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>
                <a:solidFill>
                  <a:schemeClr val="tx1"/>
                </a:solidFill>
              </a:endParaRPr>
            </a:p>
          </p:txBody>
        </p:sp>
        <p:sp>
          <p:nvSpPr>
            <p:cNvPr id="4" name="Pil: vinkel 3">
              <a:extLst>
                <a:ext uri="{FF2B5EF4-FFF2-40B4-BE49-F238E27FC236}">
                  <a16:creationId xmlns:a16="http://schemas.microsoft.com/office/drawing/2014/main" id="{D7E67F11-B8C9-45C1-9CDB-2C8CA66B899C}"/>
                </a:ext>
              </a:extLst>
            </p:cNvPr>
            <p:cNvSpPr/>
            <p:nvPr/>
          </p:nvSpPr>
          <p:spPr>
            <a:xfrm>
              <a:off x="284505" y="679611"/>
              <a:ext cx="2402311" cy="1057013"/>
            </a:xfrm>
            <a:prstGeom prst="chevron">
              <a:avLst>
                <a:gd name="adj" fmla="val 19048"/>
              </a:avLst>
            </a:prstGeom>
            <a:solidFill>
              <a:srgbClr val="7FA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>
                <a:solidFill>
                  <a:schemeClr val="tx1"/>
                </a:solidFill>
              </a:endParaRPr>
            </a:p>
          </p:txBody>
        </p:sp>
        <p:sp>
          <p:nvSpPr>
            <p:cNvPr id="7" name="Pil: vinkel 6">
              <a:extLst>
                <a:ext uri="{FF2B5EF4-FFF2-40B4-BE49-F238E27FC236}">
                  <a16:creationId xmlns:a16="http://schemas.microsoft.com/office/drawing/2014/main" id="{322248C7-DE98-4294-A3FF-E68A37190AAC}"/>
                </a:ext>
              </a:extLst>
            </p:cNvPr>
            <p:cNvSpPr/>
            <p:nvPr/>
          </p:nvSpPr>
          <p:spPr>
            <a:xfrm>
              <a:off x="7115828" y="673895"/>
              <a:ext cx="3259701" cy="1057013"/>
            </a:xfrm>
            <a:prstGeom prst="chevron">
              <a:avLst>
                <a:gd name="adj" fmla="val 17461"/>
              </a:avLst>
            </a:prstGeom>
            <a:solidFill>
              <a:srgbClr val="7FA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>
                <a:solidFill>
                  <a:schemeClr val="tx1"/>
                </a:solidFill>
              </a:endParaRPr>
            </a:p>
          </p:txBody>
        </p:sp>
        <p:sp>
          <p:nvSpPr>
            <p:cNvPr id="8" name="Tekstfelt 7">
              <a:extLst>
                <a:ext uri="{FF2B5EF4-FFF2-40B4-BE49-F238E27FC236}">
                  <a16:creationId xmlns:a16="http://schemas.microsoft.com/office/drawing/2014/main" id="{D3D1B106-A469-4600-B6DA-C9A3EC0A93D7}"/>
                </a:ext>
              </a:extLst>
            </p:cNvPr>
            <p:cNvSpPr txBox="1"/>
            <p:nvPr/>
          </p:nvSpPr>
          <p:spPr>
            <a:xfrm>
              <a:off x="757341" y="1017735"/>
              <a:ext cx="22309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ANALYSE</a:t>
              </a:r>
            </a:p>
          </p:txBody>
        </p:sp>
        <p:sp>
          <p:nvSpPr>
            <p:cNvPr id="12" name="Tekstfelt 11">
              <a:extLst>
                <a:ext uri="{FF2B5EF4-FFF2-40B4-BE49-F238E27FC236}">
                  <a16:creationId xmlns:a16="http://schemas.microsoft.com/office/drawing/2014/main" id="{7F33235C-C77C-4DE2-A962-8EA0AB9B819A}"/>
                </a:ext>
              </a:extLst>
            </p:cNvPr>
            <p:cNvSpPr txBox="1"/>
            <p:nvPr/>
          </p:nvSpPr>
          <p:spPr>
            <a:xfrm>
              <a:off x="4001667" y="1005776"/>
              <a:ext cx="402536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UDVIKLING</a:t>
              </a:r>
              <a:endParaRPr lang="da-DK" sz="7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a-DK" sz="8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7" name="Tekstfelt 46">
            <a:extLst>
              <a:ext uri="{FF2B5EF4-FFF2-40B4-BE49-F238E27FC236}">
                <a16:creationId xmlns:a16="http://schemas.microsoft.com/office/drawing/2014/main" id="{EFC09F9F-E2F3-4C9E-91F9-29DCF45CAE20}"/>
              </a:ext>
            </a:extLst>
          </p:cNvPr>
          <p:cNvSpPr txBox="1"/>
          <p:nvPr/>
        </p:nvSpPr>
        <p:spPr>
          <a:xfrm>
            <a:off x="7849126" y="2426146"/>
            <a:ext cx="306294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  <a:latin typeface="Arial Black" panose="020B0A04020102020204" pitchFamily="34" charset="0"/>
              </a:rPr>
              <a:t>IMPLEMENTERING</a:t>
            </a:r>
          </a:p>
          <a:p>
            <a:endParaRPr lang="da-DK" sz="7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a-DK" sz="8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Billede 12">
            <a:extLst>
              <a:ext uri="{FF2B5EF4-FFF2-40B4-BE49-F238E27FC236}">
                <a16:creationId xmlns:a16="http://schemas.microsoft.com/office/drawing/2014/main" id="{C60AE40F-0A42-4E5D-9B29-3130EAA6B9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886" y="19428"/>
            <a:ext cx="2586954" cy="771775"/>
          </a:xfrm>
          <a:prstGeom prst="rect">
            <a:avLst/>
          </a:prstGeom>
        </p:spPr>
      </p:pic>
      <p:sp>
        <p:nvSpPr>
          <p:cNvPr id="54" name="Tekstfelt 53">
            <a:extLst>
              <a:ext uri="{FF2B5EF4-FFF2-40B4-BE49-F238E27FC236}">
                <a16:creationId xmlns:a16="http://schemas.microsoft.com/office/drawing/2014/main" id="{3C0D78F2-4EAA-44EE-8AB5-AE5738CDAC0B}"/>
              </a:ext>
            </a:extLst>
          </p:cNvPr>
          <p:cNvSpPr txBox="1"/>
          <p:nvPr/>
        </p:nvSpPr>
        <p:spPr>
          <a:xfrm>
            <a:off x="6316692" y="4575484"/>
            <a:ext cx="1997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000" dirty="0">
                <a:latin typeface="Arial Black" panose="020B0A04020102020204" pitchFamily="34" charset="0"/>
                <a:cs typeface="Arial" panose="020B0604020202020204" pitchFamily="34" charset="0"/>
              </a:rPr>
              <a:t>Nedkonvertering af data til Specifikation 6.x</a:t>
            </a:r>
          </a:p>
        </p:txBody>
      </p:sp>
      <p:sp>
        <p:nvSpPr>
          <p:cNvPr id="61" name="Tekstfelt 60">
            <a:extLst>
              <a:ext uri="{FF2B5EF4-FFF2-40B4-BE49-F238E27FC236}">
                <a16:creationId xmlns:a16="http://schemas.microsoft.com/office/drawing/2014/main" id="{A09E4B99-3B2F-470F-8D2C-2ED48BDF9A9B}"/>
              </a:ext>
            </a:extLst>
          </p:cNvPr>
          <p:cNvSpPr txBox="1"/>
          <p:nvPr/>
        </p:nvSpPr>
        <p:spPr>
          <a:xfrm>
            <a:off x="4201700" y="5207440"/>
            <a:ext cx="23388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000" dirty="0">
                <a:latin typeface="Arial Black" panose="020B0A04020102020204" pitchFamily="34" charset="0"/>
                <a:cs typeface="Arial" panose="020B0604020202020204" pitchFamily="34" charset="0"/>
              </a:rPr>
              <a:t>Specifikation af ny datamodel</a:t>
            </a:r>
          </a:p>
        </p:txBody>
      </p:sp>
      <p:sp>
        <p:nvSpPr>
          <p:cNvPr id="49" name="Pil: vinkel 48">
            <a:extLst>
              <a:ext uri="{FF2B5EF4-FFF2-40B4-BE49-F238E27FC236}">
                <a16:creationId xmlns:a16="http://schemas.microsoft.com/office/drawing/2014/main" id="{CA2BADE5-5642-41C5-8B82-13627AB06F17}"/>
              </a:ext>
            </a:extLst>
          </p:cNvPr>
          <p:cNvSpPr/>
          <p:nvPr/>
        </p:nvSpPr>
        <p:spPr>
          <a:xfrm>
            <a:off x="10716739" y="2102216"/>
            <a:ext cx="1454907" cy="1057013"/>
          </a:xfrm>
          <a:prstGeom prst="chevron">
            <a:avLst>
              <a:gd name="adj" fmla="val 17461"/>
            </a:avLst>
          </a:prstGeom>
          <a:solidFill>
            <a:srgbClr val="7FA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sp>
        <p:nvSpPr>
          <p:cNvPr id="64" name="Tekstfelt 63">
            <a:extLst>
              <a:ext uri="{FF2B5EF4-FFF2-40B4-BE49-F238E27FC236}">
                <a16:creationId xmlns:a16="http://schemas.microsoft.com/office/drawing/2014/main" id="{C5FE872E-07E2-4DFB-95CA-F328C5EEFC7B}"/>
              </a:ext>
            </a:extLst>
          </p:cNvPr>
          <p:cNvSpPr txBox="1"/>
          <p:nvPr/>
        </p:nvSpPr>
        <p:spPr>
          <a:xfrm>
            <a:off x="11020719" y="2431895"/>
            <a:ext cx="104228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  <a:latin typeface="Arial Black" panose="020B0A04020102020204" pitchFamily="34" charset="0"/>
              </a:rPr>
              <a:t>DRIFT </a:t>
            </a:r>
          </a:p>
          <a:p>
            <a:endParaRPr lang="da-DK" sz="7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kstfelt 42">
            <a:extLst>
              <a:ext uri="{FF2B5EF4-FFF2-40B4-BE49-F238E27FC236}">
                <a16:creationId xmlns:a16="http://schemas.microsoft.com/office/drawing/2014/main" id="{A9AEDE62-480D-4BF1-B330-ED7D4A66D475}"/>
              </a:ext>
            </a:extLst>
          </p:cNvPr>
          <p:cNvSpPr txBox="1"/>
          <p:nvPr/>
        </p:nvSpPr>
        <p:spPr>
          <a:xfrm>
            <a:off x="5089607" y="6181313"/>
            <a:ext cx="56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000" dirty="0">
                <a:latin typeface="Arial Black" panose="020B0A04020102020204" pitchFamily="34" charset="0"/>
              </a:rPr>
              <a:t>2025</a:t>
            </a:r>
            <a:endParaRPr lang="da-DK" sz="600" dirty="0">
              <a:latin typeface="Arial Black" panose="020B0A04020102020204" pitchFamily="34" charset="0"/>
            </a:endParaRPr>
          </a:p>
        </p:txBody>
      </p:sp>
      <p:sp>
        <p:nvSpPr>
          <p:cNvPr id="44" name="Tekstfelt 43">
            <a:extLst>
              <a:ext uri="{FF2B5EF4-FFF2-40B4-BE49-F238E27FC236}">
                <a16:creationId xmlns:a16="http://schemas.microsoft.com/office/drawing/2014/main" id="{2E078710-4154-4525-881E-5918D191DCA5}"/>
              </a:ext>
            </a:extLst>
          </p:cNvPr>
          <p:cNvSpPr txBox="1"/>
          <p:nvPr/>
        </p:nvSpPr>
        <p:spPr>
          <a:xfrm>
            <a:off x="10457711" y="6177919"/>
            <a:ext cx="56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000" dirty="0">
                <a:solidFill>
                  <a:srgbClr val="FF0000"/>
                </a:solidFill>
                <a:latin typeface="Arial Black" panose="020B0A04020102020204" pitchFamily="34" charset="0"/>
              </a:rPr>
              <a:t>April</a:t>
            </a:r>
            <a:endParaRPr lang="da-DK" sz="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5" name="Lige forbindelse 4">
            <a:extLst>
              <a:ext uri="{FF2B5EF4-FFF2-40B4-BE49-F238E27FC236}">
                <a16:creationId xmlns:a16="http://schemas.microsoft.com/office/drawing/2014/main" id="{F95951DC-5F79-4EB8-8D49-5EAFC0A06466}"/>
              </a:ext>
            </a:extLst>
          </p:cNvPr>
          <p:cNvCxnSpPr/>
          <p:nvPr/>
        </p:nvCxnSpPr>
        <p:spPr>
          <a:xfrm>
            <a:off x="10709035" y="2091106"/>
            <a:ext cx="0" cy="4090206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6" name="Titel 1">
            <a:extLst>
              <a:ext uri="{FF2B5EF4-FFF2-40B4-BE49-F238E27FC236}">
                <a16:creationId xmlns:a16="http://schemas.microsoft.com/office/drawing/2014/main" id="{2FE0B3D2-90E0-47D7-9311-1C36AF02A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944563"/>
            <a:ext cx="9636056" cy="708873"/>
          </a:xfrm>
        </p:spPr>
        <p:txBody>
          <a:bodyPr>
            <a:normAutofit/>
          </a:bodyPr>
          <a:lstStyle/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Projektets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hovedleverancer</a:t>
            </a:r>
            <a:endParaRPr lang="da-DK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992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C6C8F8D7-F07D-42C4-9520-E956A31D7016}"/>
              </a:ext>
            </a:extLst>
          </p:cNvPr>
          <p:cNvSpPr txBox="1">
            <a:spLocks/>
          </p:cNvSpPr>
          <p:nvPr/>
        </p:nvSpPr>
        <p:spPr>
          <a:xfrm>
            <a:off x="839786" y="878957"/>
            <a:ext cx="9763897" cy="637955"/>
          </a:xfrm>
          <a:prstGeom prst="rect">
            <a:avLst/>
          </a:prstGeom>
          <a:ln w="3175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Projektområder</a:t>
            </a:r>
            <a:endParaRPr lang="da-DK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ladsholder til tekst 6">
            <a:extLst>
              <a:ext uri="{FF2B5EF4-FFF2-40B4-BE49-F238E27FC236}">
                <a16:creationId xmlns:a16="http://schemas.microsoft.com/office/drawing/2014/main" id="{1A1C009F-93DB-4EBC-861D-7E46C9094281}"/>
              </a:ext>
            </a:extLst>
          </p:cNvPr>
          <p:cNvSpPr txBox="1">
            <a:spLocks/>
          </p:cNvSpPr>
          <p:nvPr/>
        </p:nvSpPr>
        <p:spPr>
          <a:xfrm>
            <a:off x="5721734" y="2092843"/>
            <a:ext cx="6303252" cy="38862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Projektet er (indledningsvist) struktureret i 10 projektområder.</a:t>
            </a:r>
          </a:p>
          <a:p>
            <a:pPr marL="0" indent="0">
              <a:buNone/>
            </a:pPr>
            <a:endParaRPr lang="da-DK" dirty="0"/>
          </a:p>
          <a:p>
            <a:r>
              <a:rPr lang="da-DK" dirty="0"/>
              <a:t>Der etableres ad hoc arbejdsgrupper bestående af ressourcepersoner fra </a:t>
            </a:r>
            <a:r>
              <a:rPr lang="da-DK" dirty="0" err="1"/>
              <a:t>GeoDanmark</a:t>
            </a:r>
            <a:r>
              <a:rPr lang="da-DK" dirty="0"/>
              <a:t>-organisationen suppleret med ressourcepersoner fra medlemsorganisationerne</a:t>
            </a:r>
          </a:p>
          <a:p>
            <a:endParaRPr lang="da-DK" dirty="0"/>
          </a:p>
          <a:p>
            <a:r>
              <a:rPr lang="da-DK" dirty="0"/>
              <a:t>Det udførende arbejde vil i høj grad foregå i den eksisterende </a:t>
            </a:r>
            <a:r>
              <a:rPr lang="da-DK" dirty="0" err="1"/>
              <a:t>GeoDanmark</a:t>
            </a:r>
            <a:r>
              <a:rPr lang="da-DK" dirty="0"/>
              <a:t>-organisation og følge den etablerede </a:t>
            </a:r>
            <a:r>
              <a:rPr lang="da-DK" dirty="0" err="1"/>
              <a:t>governance</a:t>
            </a:r>
            <a:r>
              <a:rPr lang="da-DK" dirty="0"/>
              <a:t>. </a:t>
            </a:r>
          </a:p>
          <a:p>
            <a:endParaRPr lang="da-DK" dirty="0"/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F5738F43-6365-4198-A144-F6C0F7BB59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31" y="1788414"/>
            <a:ext cx="4506217" cy="4119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456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C6C8F8D7-F07D-42C4-9520-E956A31D7016}"/>
              </a:ext>
            </a:extLst>
          </p:cNvPr>
          <p:cNvSpPr txBox="1">
            <a:spLocks/>
          </p:cNvSpPr>
          <p:nvPr/>
        </p:nvSpPr>
        <p:spPr>
          <a:xfrm>
            <a:off x="839786" y="878957"/>
            <a:ext cx="9763897" cy="637955"/>
          </a:xfrm>
          <a:prstGeom prst="rect">
            <a:avLst/>
          </a:prstGeom>
          <a:ln w="3175">
            <a:noFill/>
          </a:ln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Udvalgte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projektaktiviteter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– work in progress</a:t>
            </a:r>
            <a:endParaRPr lang="da-DK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ladsholder til tekst 6">
            <a:extLst>
              <a:ext uri="{FF2B5EF4-FFF2-40B4-BE49-F238E27FC236}">
                <a16:creationId xmlns:a16="http://schemas.microsoft.com/office/drawing/2014/main" id="{1A1C009F-93DB-4EBC-861D-7E46C9094281}"/>
              </a:ext>
            </a:extLst>
          </p:cNvPr>
          <p:cNvSpPr txBox="1">
            <a:spLocks/>
          </p:cNvSpPr>
          <p:nvPr/>
        </p:nvSpPr>
        <p:spPr>
          <a:xfrm>
            <a:off x="5984780" y="2347492"/>
            <a:ext cx="6303252" cy="3886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da-DK" sz="3200" b="1" dirty="0"/>
              <a:t>Specifikation 7.0</a:t>
            </a:r>
          </a:p>
          <a:p>
            <a:pPr marL="0" indent="0">
              <a:buNone/>
            </a:pPr>
            <a:endParaRPr lang="da-DK" sz="32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da-DK" sz="3200" b="1" dirty="0"/>
              <a:t>Supplerende data</a:t>
            </a:r>
          </a:p>
          <a:p>
            <a:pPr>
              <a:buFont typeface="Wingdings" panose="05000000000000000000" pitchFamily="2" charset="2"/>
              <a:buChar char="Ø"/>
            </a:pPr>
            <a:endParaRPr lang="da-DK" sz="32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da-DK" sz="3200" b="1" dirty="0"/>
              <a:t>Fleksibel udstillingsmodel</a:t>
            </a:r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F5738F43-6365-4198-A144-F6C0F7BB59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31" y="1788414"/>
            <a:ext cx="4506217" cy="4119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711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lede 7">
            <a:extLst>
              <a:ext uri="{FF2B5EF4-FFF2-40B4-BE49-F238E27FC236}">
                <a16:creationId xmlns:a16="http://schemas.microsoft.com/office/drawing/2014/main" id="{5EFFD4FF-9C4D-4235-9B56-FC42C479DD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941" y="0"/>
            <a:ext cx="9144000" cy="6858000"/>
          </a:xfrm>
          <a:prstGeom prst="rect">
            <a:avLst/>
          </a:prstGeom>
        </p:spPr>
      </p:pic>
      <p:pic>
        <p:nvPicPr>
          <p:cNvPr id="6" name="Pladsholder til indhold 5">
            <a:extLst>
              <a:ext uri="{FF2B5EF4-FFF2-40B4-BE49-F238E27FC236}">
                <a16:creationId xmlns:a16="http://schemas.microsoft.com/office/drawing/2014/main" id="{2238AB87-24C3-4BF9-AA04-1EC102CF9A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75856" y="1427017"/>
            <a:ext cx="6206838" cy="4655127"/>
          </a:xfrm>
        </p:spPr>
      </p:pic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4F8A1BCC-E958-446D-9224-B081D6AFD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77EC-60F2-4674-82EE-6B28D990B518}" type="datetime5">
              <a:rPr lang="da-DK" smtClean="0"/>
              <a:t>maj 2024</a:t>
            </a:fld>
            <a:endParaRPr lang="da-DK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78606227-DB9A-4827-8E53-2C7F38BF5C1E}"/>
              </a:ext>
            </a:extLst>
          </p:cNvPr>
          <p:cNvSpPr txBox="1">
            <a:spLocks/>
          </p:cNvSpPr>
          <p:nvPr/>
        </p:nvSpPr>
        <p:spPr>
          <a:xfrm>
            <a:off x="164827" y="30727"/>
            <a:ext cx="11254782" cy="633716"/>
          </a:xfrm>
          <a:prstGeom prst="rect">
            <a:avLst/>
          </a:prstGeom>
          <a:ln w="3175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Specifikationsforums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første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bud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på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roadmap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til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spec. 7.0</a:t>
            </a:r>
            <a:endParaRPr lang="da-DK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505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F0926D-A687-4EC4-82CF-428402687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49" y="895938"/>
            <a:ext cx="11331670" cy="633716"/>
          </a:xfrm>
        </p:spPr>
        <p:txBody>
          <a:bodyPr>
            <a:normAutofit/>
          </a:bodyPr>
          <a:lstStyle/>
          <a:p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Proces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frem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mod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Specifikation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7.0 - FORELØBIG</a:t>
            </a:r>
            <a:endParaRPr lang="da-DK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0E471D13-EC99-45CB-9FE0-067798844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249" y="1529654"/>
            <a:ext cx="11088524" cy="500925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da-DK" b="1" dirty="0"/>
          </a:p>
          <a:p>
            <a:pPr marL="0" indent="0">
              <a:buNone/>
            </a:pPr>
            <a:r>
              <a:rPr lang="da-DK" b="1" dirty="0">
                <a:solidFill>
                  <a:srgbClr val="0070C0"/>
                </a:solidFill>
              </a:rPr>
              <a:t>1 OKT 2024: </a:t>
            </a:r>
            <a:r>
              <a:rPr lang="da-DK" dirty="0"/>
              <a:t>Specifikation 6.0.2 + vedtagne ændringsforslag til brug for høring om ønsker til 7.0 </a:t>
            </a:r>
          </a:p>
          <a:p>
            <a:pPr marL="0" indent="0">
              <a:buNone/>
            </a:pPr>
            <a:r>
              <a:rPr lang="da-DK" b="1" dirty="0">
                <a:solidFill>
                  <a:srgbClr val="0070C0"/>
                </a:solidFill>
              </a:rPr>
              <a:t>1 NOV 2024: </a:t>
            </a:r>
            <a:r>
              <a:rPr lang="da-DK" dirty="0"/>
              <a:t>Høring om indhold i specifikation 7.0 gennemført </a:t>
            </a:r>
          </a:p>
          <a:p>
            <a:pPr marL="0" indent="0">
              <a:buNone/>
            </a:pPr>
            <a:r>
              <a:rPr lang="da-DK" b="1" dirty="0">
                <a:solidFill>
                  <a:srgbClr val="0070C0"/>
                </a:solidFill>
              </a:rPr>
              <a:t>1 MAJ 2025:</a:t>
            </a:r>
            <a:r>
              <a:rPr lang="da-DK" dirty="0">
                <a:solidFill>
                  <a:srgbClr val="0070C0"/>
                </a:solidFill>
              </a:rPr>
              <a:t> </a:t>
            </a:r>
            <a:r>
              <a:rPr lang="da-DK" dirty="0"/>
              <a:t>Indkomne ønsker fra høringen behandlet </a:t>
            </a:r>
          </a:p>
          <a:p>
            <a:pPr marL="0" indent="0">
              <a:buNone/>
            </a:pPr>
            <a:r>
              <a:rPr lang="da-DK" b="1" dirty="0">
                <a:solidFill>
                  <a:srgbClr val="0070C0"/>
                </a:solidFill>
              </a:rPr>
              <a:t>1 MAJ 2025: </a:t>
            </a:r>
            <a:r>
              <a:rPr lang="da-DK" dirty="0"/>
              <a:t>Endeligt dataindhold og datamodel afklaret</a:t>
            </a:r>
          </a:p>
          <a:p>
            <a:pPr marL="0" indent="0">
              <a:buNone/>
            </a:pPr>
            <a:r>
              <a:rPr lang="da-DK" b="1" dirty="0">
                <a:solidFill>
                  <a:srgbClr val="0070C0"/>
                </a:solidFill>
              </a:rPr>
              <a:t>MEDIO 2025:</a:t>
            </a:r>
            <a:r>
              <a:rPr lang="da-DK" b="1" dirty="0"/>
              <a:t> </a:t>
            </a:r>
            <a:r>
              <a:rPr lang="da-DK" dirty="0"/>
              <a:t>Endeligt forslag til specifikation 7.0 foreligger</a:t>
            </a:r>
          </a:p>
          <a:p>
            <a:pPr marL="0" indent="0">
              <a:buNone/>
            </a:pPr>
            <a:r>
              <a:rPr lang="da-DK" b="1" dirty="0">
                <a:solidFill>
                  <a:srgbClr val="0070C0"/>
                </a:solidFill>
              </a:rPr>
              <a:t>MEDIO 2025: </a:t>
            </a:r>
            <a:r>
              <a:rPr lang="da-DK" dirty="0"/>
              <a:t>Forslag til specifikation 7.0 godkendt af </a:t>
            </a:r>
            <a:r>
              <a:rPr lang="da-DK" dirty="0" err="1"/>
              <a:t>GeoDanmarks</a:t>
            </a:r>
            <a:r>
              <a:rPr lang="da-DK" dirty="0"/>
              <a:t> bestyrelse</a:t>
            </a:r>
          </a:p>
          <a:p>
            <a:pPr marL="0" indent="0">
              <a:buNone/>
            </a:pPr>
            <a:r>
              <a:rPr lang="da-DK" b="1" dirty="0">
                <a:solidFill>
                  <a:srgbClr val="0070C0"/>
                </a:solidFill>
              </a:rPr>
              <a:t>ULTIMO 2025:</a:t>
            </a:r>
            <a:r>
              <a:rPr lang="da-DK" dirty="0"/>
              <a:t> Specifikation 7.0 er udarbejdet</a:t>
            </a:r>
          </a:p>
          <a:p>
            <a:pPr marL="0" indent="0">
              <a:buNone/>
            </a:pPr>
            <a:r>
              <a:rPr lang="da-DK" b="1" dirty="0">
                <a:solidFill>
                  <a:srgbClr val="0070C0"/>
                </a:solidFill>
              </a:rPr>
              <a:t>MEDIO 2026: </a:t>
            </a:r>
            <a:r>
              <a:rPr lang="da-DK" dirty="0"/>
              <a:t>Produktion efter specifikation 7.0 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b="1" dirty="0">
                <a:solidFill>
                  <a:srgbClr val="0070C0"/>
                </a:solidFill>
              </a:rPr>
              <a:t>I PROJEKTPERIODEN: </a:t>
            </a:r>
            <a:r>
              <a:rPr lang="da-DK" dirty="0"/>
              <a:t>Afklaring af koncepter vedrørende</a:t>
            </a:r>
          </a:p>
          <a:p>
            <a:pPr marL="914400" lvl="1" indent="-457200">
              <a:buFont typeface="+mj-lt"/>
              <a:buAutoNum type="arabicPeriod"/>
            </a:pPr>
            <a:r>
              <a:rPr lang="da-DK" sz="2400" dirty="0"/>
              <a:t>Attributværdiopslags-funktionalitet (fleksibel datamodel)</a:t>
            </a:r>
          </a:p>
          <a:p>
            <a:pPr marL="914400" lvl="1" indent="-457200">
              <a:buFont typeface="+mj-lt"/>
              <a:buAutoNum type="arabicPeriod"/>
            </a:pPr>
            <a:r>
              <a:rPr lang="da-DK" sz="2400" dirty="0"/>
              <a:t>Levetidsregler</a:t>
            </a:r>
          </a:p>
          <a:p>
            <a:pPr marL="914400" lvl="1" indent="-457200">
              <a:buFont typeface="+mj-lt"/>
              <a:buAutoNum type="arabicPeriod"/>
            </a:pPr>
            <a:r>
              <a:rPr lang="da-DK" sz="2400" dirty="0"/>
              <a:t>Forretningshændelser</a:t>
            </a:r>
          </a:p>
          <a:p>
            <a:pPr marL="457200" indent="-457200">
              <a:buFont typeface="+mj-lt"/>
              <a:buAutoNum type="arabicPeriod"/>
            </a:pPr>
            <a:endParaRPr lang="da-DK" b="1" dirty="0"/>
          </a:p>
          <a:p>
            <a:pPr lvl="1">
              <a:buFont typeface="Wingdings" panose="05000000000000000000" pitchFamily="2" charset="2"/>
              <a:buChar char="§"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14426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5A2773-358A-407F-BECB-6E3B4A1A8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2"/>
            <a:ext cx="4540814" cy="1296987"/>
          </a:xfrm>
        </p:spPr>
        <p:txBody>
          <a:bodyPr/>
          <a:lstStyle/>
          <a:p>
            <a:r>
              <a:rPr lang="da-DK" b="1" dirty="0">
                <a:latin typeface="Arial" panose="020B0604020202020204" pitchFamily="34" charset="0"/>
                <a:cs typeface="Arial" panose="020B0604020202020204" pitchFamily="34" charset="0"/>
              </a:rPr>
              <a:t>Produkter for Supplerende data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CEC0F359-9789-4543-8DDB-8055D2B044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84424"/>
            <a:ext cx="4223419" cy="3781426"/>
          </a:xfrm>
        </p:spPr>
        <p:txBody>
          <a:bodyPr>
            <a:normAutofit fontScale="925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da-DK" dirty="0"/>
              <a:t>Brugerhistorier for supplerende data til </a:t>
            </a:r>
            <a:r>
              <a:rPr lang="da-DK" dirty="0" err="1"/>
              <a:t>GeoDanmark</a:t>
            </a:r>
            <a:r>
              <a:rPr lang="da-DK" dirty="0"/>
              <a:t> Grunddata</a:t>
            </a:r>
          </a:p>
          <a:p>
            <a:pPr marL="457200" lvl="0" indent="-457200">
              <a:buFont typeface="+mj-lt"/>
              <a:buAutoNum type="arabicPeriod"/>
            </a:pPr>
            <a:r>
              <a:rPr lang="da-DK" dirty="0"/>
              <a:t>Retningslinjer for </a:t>
            </a:r>
            <a:r>
              <a:rPr lang="da-DK" dirty="0" err="1"/>
              <a:t>GeoDanmark</a:t>
            </a:r>
            <a:r>
              <a:rPr lang="da-DK" dirty="0"/>
              <a:t> Grunddata og </a:t>
            </a:r>
            <a:r>
              <a:rPr lang="da-DK" dirty="0" err="1"/>
              <a:t>GeoDanmark</a:t>
            </a:r>
            <a:r>
              <a:rPr lang="da-DK" dirty="0"/>
              <a:t> Supplerende Grunddata</a:t>
            </a:r>
          </a:p>
          <a:p>
            <a:pPr marL="457200" lvl="0" indent="-457200">
              <a:buFont typeface="+mj-lt"/>
              <a:buAutoNum type="arabicPeriod"/>
            </a:pPr>
            <a:r>
              <a:rPr lang="da-DK" dirty="0"/>
              <a:t>Scenarier for implementering af supplerende data</a:t>
            </a:r>
          </a:p>
          <a:p>
            <a:pPr marL="457200" lvl="0" indent="-457200">
              <a:buFont typeface="+mj-lt"/>
              <a:buAutoNum type="arabicPeriod"/>
            </a:pPr>
            <a:r>
              <a:rPr lang="da-DK" dirty="0"/>
              <a:t>Analyse af udstillingsplatforme for supplerende data</a:t>
            </a:r>
          </a:p>
          <a:p>
            <a:endParaRPr lang="da-DK" dirty="0"/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8D8FB0A9-7492-4081-A23F-29B11DF1A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338C2-22D9-45E6-B029-A5ED76917F07}" type="datetime5">
              <a:rPr lang="da-DK" smtClean="0"/>
              <a:t>maj 2024</a:t>
            </a:fld>
            <a:endParaRPr lang="da-DK"/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18FCA123-A060-4927-AB55-AC94824A8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5118" y="0"/>
            <a:ext cx="6445084" cy="6858000"/>
          </a:xfrm>
          <a:prstGeom prst="rect">
            <a:avLst/>
          </a:prstGeom>
        </p:spPr>
      </p:pic>
      <p:sp>
        <p:nvSpPr>
          <p:cNvPr id="3" name="Ellipse 2">
            <a:extLst>
              <a:ext uri="{FF2B5EF4-FFF2-40B4-BE49-F238E27FC236}">
                <a16:creationId xmlns:a16="http://schemas.microsoft.com/office/drawing/2014/main" id="{DFD641AF-453B-40ED-9546-22F7831C302E}"/>
              </a:ext>
            </a:extLst>
          </p:cNvPr>
          <p:cNvSpPr/>
          <p:nvPr/>
        </p:nvSpPr>
        <p:spPr>
          <a:xfrm>
            <a:off x="640847" y="3032567"/>
            <a:ext cx="4996023" cy="107644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08135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GeoDanmark">
      <a:dk1>
        <a:sysClr val="windowText" lastClr="000000"/>
      </a:dk1>
      <a:lt1>
        <a:srgbClr val="FFFFFF"/>
      </a:lt1>
      <a:dk2>
        <a:srgbClr val="646363"/>
      </a:dk2>
      <a:lt2>
        <a:srgbClr val="FFFFFF"/>
      </a:lt2>
      <a:accent1>
        <a:srgbClr val="7FA059"/>
      </a:accent1>
      <a:accent2>
        <a:srgbClr val="38464F"/>
      </a:accent2>
      <a:accent3>
        <a:srgbClr val="FC8833"/>
      </a:accent3>
      <a:accent4>
        <a:srgbClr val="A5A5A5"/>
      </a:accent4>
      <a:accent5>
        <a:srgbClr val="4472C4"/>
      </a:accent5>
      <a:accent6>
        <a:srgbClr val="70AD47"/>
      </a:accent6>
      <a:hlink>
        <a:srgbClr val="FC8833"/>
      </a:hlink>
      <a:folHlink>
        <a:srgbClr val="954F72"/>
      </a:folHlink>
    </a:clrScheme>
    <a:fontScheme name="Brugerdefineret 1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Y_GeoDanmark præsentationsskabelon - uden fotos" id="{3DE24EE2-33EA-4078-82E5-060E0F2FD8F0}" vid="{A90F7F1F-2658-4492-B190-886ECC22E6FD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GeoDanmark præsentationsskabelon - uden fotos</Template>
  <TotalTime>9962</TotalTime>
  <Words>1555</Words>
  <Application>Microsoft Office PowerPoint</Application>
  <PresentationFormat>Widescreen</PresentationFormat>
  <Paragraphs>249</Paragraphs>
  <Slides>23</Slides>
  <Notes>16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23</vt:i4>
      </vt:variant>
    </vt:vector>
  </HeadingPairs>
  <TitlesOfParts>
    <vt:vector size="29" baseType="lpstr">
      <vt:lpstr>Arial</vt:lpstr>
      <vt:lpstr>Arial Black</vt:lpstr>
      <vt:lpstr>Calibri</vt:lpstr>
      <vt:lpstr>Calibri Light</vt:lpstr>
      <vt:lpstr>Wingdings</vt:lpstr>
      <vt:lpstr>Office-tema</vt:lpstr>
      <vt:lpstr>PowerPoint-præsentation</vt:lpstr>
      <vt:lpstr>Dagsordensemner </vt:lpstr>
      <vt:lpstr>Baggrund for projektet </vt:lpstr>
      <vt:lpstr>Projektets hovedleverancer</vt:lpstr>
      <vt:lpstr>PowerPoint-præsentation</vt:lpstr>
      <vt:lpstr>PowerPoint-præsentation</vt:lpstr>
      <vt:lpstr>PowerPoint-præsentation</vt:lpstr>
      <vt:lpstr>Proces frem mod Specifikation 7.0 - FORELØBIG</vt:lpstr>
      <vt:lpstr>Produkter for Supplerende data</vt:lpstr>
      <vt:lpstr>Hvad er GeoDanmark grunddata og hvad er GeoDanmark Supplerende grunddata?</vt:lpstr>
      <vt:lpstr>Retningslinjer for GeoDanmark Supplerende Grunddata</vt:lpstr>
      <vt:lpstr>Typer af supplerende data</vt:lpstr>
      <vt:lpstr>Eksempler på typernes anvendelse</vt:lpstr>
      <vt:lpstr>Overvejelser om udstilling af data fremadrettet</vt:lpstr>
      <vt:lpstr>Fleksibel Udstillingsmodel</vt:lpstr>
      <vt:lpstr>Kan vi få øget fleksibilitet i udstilling af data?</vt:lpstr>
      <vt:lpstr>Flexibilitet på Attributniveau</vt:lpstr>
      <vt:lpstr>Udfaldsrum</vt:lpstr>
      <vt:lpstr>Udfaldsrum</vt:lpstr>
      <vt:lpstr>Udfaldsrum (Kodelister) hos BBR </vt:lpstr>
      <vt:lpstr>Flexibilitet på Objekttypeniveau</vt:lpstr>
      <vt:lpstr>Mange ukendte: time-to-market, governance, priser, omfang</vt:lpstr>
      <vt:lpstr>PowerPoint-præsentation</vt:lpstr>
    </vt:vector>
  </TitlesOfParts>
  <Company>Statens 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GeoDanmark repræsentantskabsmøde 2023</dc:title>
  <dc:creator>Anders Esgaard Christensen</dc:creator>
  <cp:lastModifiedBy>Lærke Termøhlen Mikkelsen</cp:lastModifiedBy>
  <cp:revision>364</cp:revision>
  <cp:lastPrinted>2022-02-03T13:23:39Z</cp:lastPrinted>
  <dcterms:created xsi:type="dcterms:W3CDTF">2023-11-28T13:38:22Z</dcterms:created>
  <dcterms:modified xsi:type="dcterms:W3CDTF">2024-05-31T06:39:44Z</dcterms:modified>
</cp:coreProperties>
</file>