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1" r:id="rId3"/>
    <p:sldId id="261" r:id="rId4"/>
    <p:sldId id="270" r:id="rId5"/>
    <p:sldId id="290" r:id="rId6"/>
    <p:sldId id="285" r:id="rId7"/>
    <p:sldId id="293" r:id="rId8"/>
    <p:sldId id="295" r:id="rId9"/>
    <p:sldId id="294" r:id="rId10"/>
  </p:sldIdLst>
  <p:sldSz cx="12192000" cy="6858000"/>
  <p:notesSz cx="6794500" cy="99314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E3CEA9E9-F8F6-4222-A2E0-D3C83C963A71}">
          <p14:sldIdLst>
            <p14:sldId id="256"/>
            <p14:sldId id="271"/>
            <p14:sldId id="261"/>
            <p14:sldId id="270"/>
            <p14:sldId id="290"/>
            <p14:sldId id="285"/>
            <p14:sldId id="293"/>
            <p14:sldId id="295"/>
            <p14:sldId id="29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ten Christian Hvidberg" initials="MCH" lastIdx="3" clrIdx="0">
    <p:extLst>
      <p:ext uri="{19B8F6BF-5375-455C-9EA6-DF929625EA0E}">
        <p15:presenceInfo xmlns:p15="http://schemas.microsoft.com/office/powerpoint/2012/main" userId="S-1-5-21-2100284113-1573851820-878952375-1633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EA4B9"/>
    <a:srgbClr val="646363"/>
    <a:srgbClr val="F9F9FB"/>
    <a:srgbClr val="F3EAEB"/>
    <a:srgbClr val="C07140"/>
    <a:srgbClr val="2D5A5D"/>
    <a:srgbClr val="A6CDBE"/>
    <a:srgbClr val="9CC367"/>
    <a:srgbClr val="7FA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84" autoAdjust="0"/>
    <p:restoredTop sz="82842" autoAdjust="0"/>
  </p:normalViewPr>
  <p:slideViewPr>
    <p:cSldViewPr snapToGrid="0">
      <p:cViewPr varScale="1">
        <p:scale>
          <a:sx n="152" d="100"/>
          <a:sy n="152" d="100"/>
        </p:scale>
        <p:origin x="156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>
            <a:extLst>
              <a:ext uri="{FF2B5EF4-FFF2-40B4-BE49-F238E27FC236}">
                <a16:creationId xmlns:a16="http://schemas.microsoft.com/office/drawing/2014/main" id="{07843D25-B145-49DB-B09B-7D81F5E6BF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F5C8BA91-FD14-4E97-93A4-B2F9D3B46F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94638-BB91-4738-B794-DD789BE92051}" type="datetimeFigureOut">
              <a:rPr lang="da-DK" smtClean="0"/>
              <a:t>29-02-2024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EB3E211F-5733-4F5B-9AAB-6508AB843C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D4D671A-9F8D-4295-891F-BDE9820167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A8AE4-FA28-4B3F-96CD-33FE47C1A06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1761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91A72-F279-47FB-9F93-A5697A50F0F7}" type="datetimeFigureOut">
              <a:rPr lang="da-DK" smtClean="0"/>
              <a:t>29-02-2024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0D52-EBBF-4436-A51C-9E515453B32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8730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63381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900D52-EBBF-4436-A51C-9E515453B32E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63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Baggrund</a:t>
            </a:r>
          </a:p>
          <a:p>
            <a:pPr marL="171450" indent="-171450">
              <a:buFontTx/>
              <a:buChar char="-"/>
            </a:pPr>
            <a:r>
              <a:rPr lang="da-DK" dirty="0"/>
              <a:t>Bestyrelsen har ønsket at styrke arbejdet med </a:t>
            </a:r>
            <a:r>
              <a:rPr lang="da-DK" dirty="0" err="1"/>
              <a:t>GeoDanmark</a:t>
            </a:r>
            <a:r>
              <a:rPr lang="da-DK" dirty="0"/>
              <a:t> Grunddata og sætte en strategisk retning for arbejdet -&gt; defineret 5 retningslinjer:…</a:t>
            </a:r>
          </a:p>
          <a:p>
            <a:pPr marL="171450" indent="-171450">
              <a:buFontTx/>
              <a:buChar char="-"/>
            </a:pPr>
            <a:r>
              <a:rPr lang="da-DK" dirty="0"/>
              <a:t>Forretningsbehov (for at kunne leve op til retningslinjerne): Fleksibel datamodel og indførsel af begrebet ”Supplerende data”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41640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84510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15404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Projektperiode: 2024-2026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Arbejdet planlagt/igangsat  i 4 projektområder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a-DK" dirty="0" err="1"/>
              <a:t>Governance</a:t>
            </a:r>
            <a:r>
              <a:rPr lang="da-DK" dirty="0"/>
              <a:t> og økonomi: projektorganisation godkendt på bestyrelsesmøde 2/2-24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a-DK" dirty="0"/>
              <a:t>Kommunikation: Mange aktiviteter i gang:…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a-DK" dirty="0"/>
              <a:t>Supplerende data: WS 27/2,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a-DK" dirty="0"/>
              <a:t>Tilpasning af </a:t>
            </a:r>
            <a:r>
              <a:rPr lang="da-DK" dirty="0" err="1"/>
              <a:t>GeoDK</a:t>
            </a:r>
            <a:r>
              <a:rPr lang="da-DK" dirty="0"/>
              <a:t>: WS 7/3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67311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Eks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Møder og workshops/</a:t>
            </a:r>
            <a:r>
              <a:rPr lang="da-DK"/>
              <a:t>Projektområder/…</a:t>
            </a:r>
            <a:endParaRPr lang="da-DK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/>
              <a:t>Projektorganisation: Ressourcepersoner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a-DK" dirty="0" err="1"/>
              <a:t>Roadmap</a:t>
            </a:r>
            <a:r>
              <a:rPr lang="da-DK" dirty="0"/>
              <a:t>: Kommunikation, Supplerende data,…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0072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358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9788" y="944562"/>
            <a:ext cx="10512425" cy="210395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839788" y="3053312"/>
            <a:ext cx="1051242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da-DK" dirty="0"/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6F8FFA17-E103-4DD6-8034-A9F6A31DF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5125331"/>
            <a:ext cx="3487769" cy="1040519"/>
          </a:xfrm>
          <a:prstGeom prst="rect">
            <a:avLst/>
          </a:prstGeom>
        </p:spPr>
      </p:pic>
      <p:sp>
        <p:nvSpPr>
          <p:cNvPr id="12" name="Pladsholder til tekst 11">
            <a:extLst>
              <a:ext uri="{FF2B5EF4-FFF2-40B4-BE49-F238E27FC236}">
                <a16:creationId xmlns:a16="http://schemas.microsoft.com/office/drawing/2014/main" id="{2326E640-2B71-4A3D-813B-0BD01DBC80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90735" y="4709074"/>
            <a:ext cx="5161478" cy="1456775"/>
          </a:xfrm>
        </p:spPr>
        <p:txBody>
          <a:bodyPr anchor="b">
            <a:noAutofit/>
          </a:bodyPr>
          <a:lstStyle>
            <a:lvl1pPr marL="0" indent="0" algn="r">
              <a:buNone/>
              <a:defRPr sz="1800"/>
            </a:lvl1pPr>
            <a:lvl2pPr marL="457200" indent="0" algn="r">
              <a:buNone/>
              <a:defRPr sz="2400"/>
            </a:lvl2pPr>
            <a:lvl3pPr marL="914400" indent="0" algn="r">
              <a:buNone/>
              <a:defRPr sz="2400"/>
            </a:lvl3pPr>
            <a:lvl4pPr marL="1371600" indent="0" algn="r">
              <a:buNone/>
              <a:defRPr sz="2400"/>
            </a:lvl4pPr>
            <a:lvl5pPr marL="1828800" indent="0" algn="r">
              <a:buNone/>
              <a:defRPr sz="2400"/>
            </a:lvl5pPr>
          </a:lstStyle>
          <a:p>
            <a:pPr lvl="0"/>
            <a:r>
              <a:rPr lang="da-DK" dirty="0"/>
              <a:t>Tovholdere:</a:t>
            </a:r>
          </a:p>
          <a:p>
            <a:pPr lvl="0"/>
            <a:r>
              <a:rPr lang="da-DK" dirty="0"/>
              <a:t>Dato:</a:t>
            </a:r>
          </a:p>
        </p:txBody>
      </p:sp>
    </p:spTree>
    <p:extLst>
      <p:ext uri="{BB962C8B-B14F-4D97-AF65-F5344CB8AC3E}">
        <p14:creationId xmlns:p14="http://schemas.microsoft.com/office/powerpoint/2010/main" val="64603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1AF5E-1E6D-4C20-9EB2-63A33AC74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74A609E9-71E3-48EE-8AF4-E61D979EC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F2CB2FA-A712-4EC8-A571-BA7C4F9C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6B9409FB-82C0-4712-9E6B-734C9F6DBF8B}" type="datetime5">
              <a:rPr lang="da-DK" smtClean="0"/>
              <a:t>februar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91939D8-FEF6-4F3E-BF62-3D4D477B5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EC049CE-6557-4C9B-8383-D964B2A0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6859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9B3A0BA7-0B9B-4525-9045-2C9C5FA6FA1A}"/>
              </a:ext>
            </a:extLst>
          </p:cNvPr>
          <p:cNvSpPr/>
          <p:nvPr userDrawn="1"/>
        </p:nvSpPr>
        <p:spPr>
          <a:xfrm>
            <a:off x="469557" y="2038865"/>
            <a:ext cx="11158151" cy="50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Lodret titel 1">
            <a:extLst>
              <a:ext uri="{FF2B5EF4-FFF2-40B4-BE49-F238E27FC236}">
                <a16:creationId xmlns:a16="http://schemas.microsoft.com/office/drawing/2014/main" id="{195EB46F-9B32-4EA7-B062-FA3E73164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944563"/>
            <a:ext cx="2628900" cy="5232400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A57F1DD-DC05-47EE-8C0F-18CD6FADE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44563"/>
            <a:ext cx="7734300" cy="5232400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5C1A9D7-DF09-4779-BC4A-A2E52062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8CA467CD-FA55-4B53-9D63-682CDBE97068}" type="datetime5">
              <a:rPr lang="da-DK" smtClean="0"/>
              <a:t>februar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659114-F3EA-4E9B-96C3-17E19C5E8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3A68479-1CE6-4666-809D-F382E3E02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776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38200" y="2384424"/>
            <a:ext cx="10515600" cy="3781426"/>
          </a:xfrm>
        </p:spPr>
        <p:txBody>
          <a:bodyPr/>
          <a:lstStyle>
            <a:lvl1pPr>
              <a:defRPr>
                <a:solidFill>
                  <a:srgbClr val="646363"/>
                </a:solidFill>
              </a:defRPr>
            </a:lvl1pPr>
            <a:lvl2pPr>
              <a:defRPr>
                <a:solidFill>
                  <a:srgbClr val="646363"/>
                </a:solidFill>
              </a:defRPr>
            </a:lvl2pPr>
            <a:lvl3pPr>
              <a:defRPr>
                <a:solidFill>
                  <a:srgbClr val="646363"/>
                </a:solidFill>
              </a:defRPr>
            </a:lvl3pPr>
            <a:lvl4pPr>
              <a:defRPr>
                <a:solidFill>
                  <a:srgbClr val="646363"/>
                </a:solidFill>
              </a:defRPr>
            </a:lvl4pPr>
            <a:lvl5pPr>
              <a:defRPr>
                <a:solidFill>
                  <a:srgbClr val="646363"/>
                </a:solidFill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DFCF77EC-60F2-4674-82EE-6B28D990B518}" type="datetime5">
              <a:rPr lang="da-DK" smtClean="0"/>
              <a:t>februar 2024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2703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2384424"/>
            <a:ext cx="5181600" cy="3764125"/>
          </a:xfrm>
        </p:spPr>
        <p:txBody>
          <a:bodyPr/>
          <a:lstStyle>
            <a:lvl1pPr>
              <a:defRPr>
                <a:solidFill>
                  <a:srgbClr val="646363"/>
                </a:solidFill>
              </a:defRPr>
            </a:lvl1pPr>
            <a:lvl2pPr>
              <a:defRPr>
                <a:solidFill>
                  <a:srgbClr val="646363"/>
                </a:solidFill>
              </a:defRPr>
            </a:lvl2pPr>
            <a:lvl3pPr>
              <a:defRPr>
                <a:solidFill>
                  <a:srgbClr val="646363"/>
                </a:solidFill>
              </a:defRPr>
            </a:lvl3pPr>
            <a:lvl4pPr>
              <a:defRPr>
                <a:solidFill>
                  <a:srgbClr val="646363"/>
                </a:solidFill>
              </a:defRPr>
            </a:lvl4pPr>
            <a:lvl5pPr>
              <a:defRPr>
                <a:solidFill>
                  <a:srgbClr val="646363"/>
                </a:solidFill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2384424"/>
            <a:ext cx="5181600" cy="3764126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634BB864-86F1-4577-B0F5-F43E0588CA70}" type="datetime5">
              <a:rPr lang="da-DK" smtClean="0"/>
              <a:t>februar 2024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A2C4767-33C9-4B85-B975-2190C3225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6654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C6B7BD1-DCD0-4E64-9BFC-B635A82F6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385069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907194A-FAB1-427C-8B6A-6C77FA607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208981"/>
            <a:ext cx="5157787" cy="2980681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3CF29CD0-9626-44AC-AF04-0AAB11A99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2384425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EDD6F8A-A6BC-4FE1-B6A8-C9ECAA4097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08981"/>
            <a:ext cx="5183188" cy="2980682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DC6777E9-AC15-4E37-9FBA-E24ECB3F1B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0956BC09-0E7F-464D-BD21-C7F3087045A5}" type="datetime5">
              <a:rPr lang="da-DK" smtClean="0"/>
              <a:t>februar 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9BF0EC48-2087-463E-8493-F1330489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B6670D69-D2E3-4BEA-AB92-5E12D06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0BB5937-2C34-4278-8D51-BD775804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5943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31CE3-4BC9-4081-813F-7F23DACC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3932237" cy="1296987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F7302-EE69-4E32-A27B-495E2D5BA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44562"/>
            <a:ext cx="6172200" cy="5221287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38A222C9-2DEF-4F90-BF7A-3676978D9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3932237" cy="37814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AB61D8B-584A-4E57-8CBD-FC808B2DDF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C8605854-3FE1-4575-9D9A-41B170635405}" type="datetime5">
              <a:rPr lang="da-DK" smtClean="0"/>
              <a:t>februar 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BA92216-0E9F-41E3-BD18-CB18C56D7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591D93A-4018-432A-B37A-4CC5A5E9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723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DD19F-527B-4EAD-BB6C-8E4843346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3932237" cy="1296987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F45870F-7E40-4AC2-A5FC-5F611314D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44563"/>
            <a:ext cx="6172200" cy="5221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04B3A53D-D412-46BB-BCF0-6E49922A4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3932237" cy="37814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</p:spTree>
    <p:extLst>
      <p:ext uri="{BB962C8B-B14F-4D97-AF65-F5344CB8AC3E}">
        <p14:creationId xmlns:p14="http://schemas.microsoft.com/office/powerpoint/2010/main" val="216100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E03F7BC8-99D9-4426-A007-D1871A5253AF}" type="datetime5">
              <a:rPr lang="da-DK" smtClean="0"/>
              <a:t>februar 2024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6AEC8AF-F390-4E37-BAA8-BCB886E7B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144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8D6BA-DD43-4F5E-B543-1647F48E1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4"/>
            <a:ext cx="10507662" cy="361791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C83E9F9-F0D2-4A44-A2E3-E810D7455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4589463"/>
            <a:ext cx="10507662" cy="1576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86AE9B7-E163-45C5-A653-EDD2A160C2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4FF41192-C4C2-4253-8E40-958CF3ED7776}" type="datetime5">
              <a:rPr lang="da-DK" smtClean="0"/>
              <a:t>februar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D646DDB-34FC-409C-8618-EC3240BD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A2767C5-9735-444E-BE90-36E27D2C3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423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fld id="{4C0E1E6E-FF3A-4460-9A3C-6ADAE74B4DD1}" type="datetime5">
              <a:rPr lang="da-DK" smtClean="0"/>
              <a:t>februar 2024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</p:spPr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180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9788" y="944569"/>
            <a:ext cx="10514012" cy="12969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a-DK" dirty="0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2387600"/>
            <a:ext cx="10515600" cy="37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Rediger typografien i masterens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  <p:extLst>
      <p:ext uri="{BB962C8B-B14F-4D97-AF65-F5344CB8AC3E}">
        <p14:creationId xmlns:p14="http://schemas.microsoft.com/office/powerpoint/2010/main" val="260087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9" r:id="rId5"/>
    <p:sldLayoutId id="2147483670" r:id="rId6"/>
    <p:sldLayoutId id="2147483654" r:id="rId7"/>
    <p:sldLayoutId id="2147483659" r:id="rId8"/>
    <p:sldLayoutId id="2147483655" r:id="rId9"/>
    <p:sldLayoutId id="2147483671" r:id="rId10"/>
    <p:sldLayoutId id="2147483672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64636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64636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4636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636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636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12" userDrawn="1">
          <p15:clr>
            <a:srgbClr val="F26B43"/>
          </p15:clr>
        </p15:guide>
        <p15:guide id="2" pos="529" userDrawn="1">
          <p15:clr>
            <a:srgbClr val="F26B43"/>
          </p15:clr>
        </p15:guide>
        <p15:guide id="3" orient="horz" pos="595" userDrawn="1">
          <p15:clr>
            <a:srgbClr val="F26B43"/>
          </p15:clr>
        </p15:guide>
        <p15:guide id="4" pos="7151" userDrawn="1">
          <p15:clr>
            <a:srgbClr val="F26B43"/>
          </p15:clr>
        </p15:guide>
        <p15:guide id="5" orient="horz" pos="1502" userDrawn="1">
          <p15:clr>
            <a:srgbClr val="F26B43"/>
          </p15:clr>
        </p15:guide>
        <p15:guide id="6" orient="horz" pos="3884" userDrawn="1">
          <p15:clr>
            <a:srgbClr val="F26B43"/>
          </p15:clr>
        </p15:guide>
        <p15:guide id="7" pos="3795" userDrawn="1">
          <p15:clr>
            <a:srgbClr val="F26B43"/>
          </p15:clr>
        </p15:guide>
        <p15:guide id="8" orient="horz" pos="73" userDrawn="1">
          <p15:clr>
            <a:srgbClr val="F26B43"/>
          </p15:clr>
        </p15:guide>
        <p15:guide id="9" pos="59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sdfi.dk/display/GS7/GeoDanmark+specifikation+7.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D8DE2E6-17A2-4785-8B99-A9B076B8E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674" y="626621"/>
            <a:ext cx="11430000" cy="795084"/>
          </a:xfrm>
        </p:spPr>
        <p:txBody>
          <a:bodyPr>
            <a:normAutofit/>
          </a:bodyPr>
          <a:lstStyle/>
          <a:p>
            <a:r>
              <a:rPr lang="da-DK" sz="4400" b="1" dirty="0">
                <a:latin typeface="Arial" panose="020B0604020202020204" pitchFamily="34" charset="0"/>
                <a:cs typeface="Arial" panose="020B0604020202020204" pitchFamily="34" charset="0"/>
              </a:rPr>
              <a:t>Projekt Ny datamodel og specifikation 7.0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CDC6AE1-6E1A-40E3-A8E2-0EC668356B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32925" y="5043756"/>
            <a:ext cx="3672448" cy="1456775"/>
          </a:xfrm>
        </p:spPr>
        <p:txBody>
          <a:bodyPr/>
          <a:lstStyle/>
          <a:p>
            <a:br>
              <a:rPr lang="da-DK" dirty="0"/>
            </a:br>
            <a:endParaRPr lang="da-D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1. marts 2024</a:t>
            </a:r>
          </a:p>
          <a:p>
            <a:endParaRPr lang="da-DK" dirty="0"/>
          </a:p>
        </p:txBody>
      </p:sp>
      <p:pic>
        <p:nvPicPr>
          <p:cNvPr id="18" name="Billede 17">
            <a:extLst>
              <a:ext uri="{FF2B5EF4-FFF2-40B4-BE49-F238E27FC236}">
                <a16:creationId xmlns:a16="http://schemas.microsoft.com/office/drawing/2014/main" id="{E5BFFF6B-77D8-4F42-9B3F-870DE39F9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55464"/>
            <a:ext cx="12192000" cy="1753610"/>
          </a:xfrm>
          <a:prstGeom prst="rect">
            <a:avLst/>
          </a:prstGeom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78B59A67-6ADB-4B62-BE38-779AFB7395D7}"/>
              </a:ext>
            </a:extLst>
          </p:cNvPr>
          <p:cNvSpPr txBox="1">
            <a:spLocks/>
          </p:cNvSpPr>
          <p:nvPr/>
        </p:nvSpPr>
        <p:spPr>
          <a:xfrm>
            <a:off x="444674" y="1358845"/>
            <a:ext cx="11430000" cy="7950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Kick-off</a:t>
            </a:r>
            <a:r>
              <a:rPr lang="da-DK" sz="2800" b="1" dirty="0">
                <a:latin typeface="Arial" panose="020B0604020202020204" pitchFamily="34" charset="0"/>
                <a:cs typeface="Arial" panose="020B0604020202020204" pitchFamily="34" charset="0"/>
              </a:rPr>
              <a:t> på </a:t>
            </a:r>
            <a:r>
              <a:rPr lang="da-DK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GeoDanmarks</a:t>
            </a:r>
            <a:r>
              <a:rPr lang="da-DK" sz="2800" b="1" dirty="0">
                <a:latin typeface="Arial" panose="020B0604020202020204" pitchFamily="34" charset="0"/>
                <a:cs typeface="Arial" panose="020B0604020202020204" pitchFamily="34" charset="0"/>
              </a:rPr>
              <a:t> arbejdsprogram 2024</a:t>
            </a:r>
          </a:p>
        </p:txBody>
      </p:sp>
    </p:spTree>
    <p:extLst>
      <p:ext uri="{BB962C8B-B14F-4D97-AF65-F5344CB8AC3E}">
        <p14:creationId xmlns:p14="http://schemas.microsoft.com/office/powerpoint/2010/main" val="265774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87A5A-DC7A-44A1-84FD-9369650E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4562"/>
            <a:ext cx="5687192" cy="1296987"/>
          </a:xfrm>
        </p:spPr>
        <p:txBody>
          <a:bodyPr>
            <a:normAutofit/>
          </a:bodyPr>
          <a:lstStyle/>
          <a:p>
            <a:pPr algn="ctr"/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Dagsordensemner</a:t>
            </a:r>
            <a:b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a-D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06F1FD00-0BFD-4FB3-A893-9B5448B4A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2085" y="2587002"/>
            <a:ext cx="4200278" cy="399455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a-DK" dirty="0"/>
              <a:t>Baggrund for projektet</a:t>
            </a:r>
          </a:p>
          <a:p>
            <a:pPr marL="457200" indent="-457200">
              <a:buFont typeface="+mj-lt"/>
              <a:buAutoNum type="arabicPeriod"/>
            </a:pPr>
            <a:endParaRPr lang="da-DK" dirty="0"/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Projektorganisation</a:t>
            </a:r>
          </a:p>
          <a:p>
            <a:pPr marL="457200" indent="-457200">
              <a:buFont typeface="+mj-lt"/>
              <a:buAutoNum type="arabicPeriod"/>
            </a:pPr>
            <a:endParaRPr lang="da-DK" dirty="0"/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Projektstruktur</a:t>
            </a:r>
          </a:p>
          <a:p>
            <a:pPr marL="457200" indent="-457200">
              <a:buFont typeface="+mj-lt"/>
              <a:buAutoNum type="arabicPeriod"/>
            </a:pPr>
            <a:endParaRPr lang="da-DK" dirty="0"/>
          </a:p>
          <a:p>
            <a:pPr marL="457200" indent="-457200">
              <a:buFont typeface="+mj-lt"/>
              <a:buAutoNum type="arabicPeriod"/>
            </a:pPr>
            <a:r>
              <a:rPr lang="da-DK" dirty="0"/>
              <a:t>Projektstatus og aktiviteter</a:t>
            </a:r>
          </a:p>
          <a:p>
            <a:pPr marL="457200" indent="-457200">
              <a:buFont typeface="+mj-lt"/>
              <a:buAutoNum type="arabicPeriod"/>
            </a:pPr>
            <a:endParaRPr lang="da-DK" dirty="0"/>
          </a:p>
          <a:p>
            <a:pPr marL="457200" indent="-457200">
              <a:buFont typeface="+mj-lt"/>
              <a:buAutoNum type="arabicPeriod"/>
            </a:pPr>
            <a:endParaRPr lang="da-DK" dirty="0"/>
          </a:p>
          <a:p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F541EE3-59F5-48DB-9BF7-0EB8C0B632F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77EC-60F2-4674-82EE-6B28D990B518}" type="datetime5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srgbClr val="646363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februar 2024</a:t>
            </a:fld>
            <a:endParaRPr kumimoji="0" lang="da-DK" sz="1200" b="0" i="0" u="none" strike="noStrike" kern="1200" cap="none" spc="0" normalizeH="0" baseline="0" noProof="0" dirty="0">
              <a:ln>
                <a:noFill/>
              </a:ln>
              <a:solidFill>
                <a:srgbClr val="646363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76101C28-F03C-40E8-BC45-7F8C464D3A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18919"/>
            <a:ext cx="6163111" cy="687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1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278623-2A4F-4D9A-8462-958527B66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2319" y="863253"/>
            <a:ext cx="4656816" cy="1296987"/>
          </a:xfrm>
        </p:spPr>
        <p:txBody>
          <a:bodyPr>
            <a:normAutofit/>
          </a:bodyPr>
          <a:lstStyle/>
          <a:p>
            <a:pPr algn="ctr"/>
            <a:r>
              <a:rPr lang="da-DK" sz="3200" b="1" dirty="0">
                <a:latin typeface="Arial" panose="020B0604020202020204" pitchFamily="34" charset="0"/>
                <a:cs typeface="Arial" panose="020B0604020202020204" pitchFamily="34" charset="0"/>
              </a:rPr>
              <a:t>Baggrund for projektet  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B63F3AE-170D-4089-880D-D3B730A604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77661" y="2431700"/>
            <a:ext cx="4740167" cy="4426299"/>
          </a:xfrm>
        </p:spPr>
        <p:txBody>
          <a:bodyPr>
            <a:normAutofit/>
          </a:bodyPr>
          <a:lstStyle/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da-DK" b="1" dirty="0"/>
              <a:t>Strategisk retning</a:t>
            </a:r>
            <a:r>
              <a:rPr lang="da-DK" dirty="0"/>
              <a:t> for </a:t>
            </a:r>
            <a:r>
              <a:rPr lang="da-DK" dirty="0" err="1"/>
              <a:t>GeoDanmark</a:t>
            </a:r>
            <a:r>
              <a:rPr lang="da-DK" dirty="0"/>
              <a:t> grunddata </a:t>
            </a:r>
          </a:p>
          <a:p>
            <a:pPr marL="342900" indent="-342900" fontAlgn="ctr">
              <a:buFont typeface="Arial" panose="020B0604020202020204" pitchFamily="34" charset="0"/>
              <a:buChar char="•"/>
            </a:pPr>
            <a:r>
              <a:rPr lang="da-DK" b="1" dirty="0" err="1"/>
              <a:t>GeoDanmarks</a:t>
            </a:r>
            <a:r>
              <a:rPr lang="da-DK" b="1" dirty="0"/>
              <a:t> forretningsbehov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da-DK" sz="2200" dirty="0"/>
              <a:t>Mulighed for hyppigere ændringer af datamodellen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da-DK" sz="2200" dirty="0"/>
              <a:t>Arbejde med ”supplerende data”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dirty="0"/>
          </a:p>
          <a:p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296600FC-3B56-4E77-8C81-350B6CB31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" y="0"/>
            <a:ext cx="6816934" cy="6858000"/>
          </a:xfrm>
          <a:prstGeom prst="rect">
            <a:avLst/>
          </a:prstGeom>
        </p:spPr>
      </p:pic>
      <p:sp>
        <p:nvSpPr>
          <p:cNvPr id="5" name="Pil: højre 4">
            <a:extLst>
              <a:ext uri="{FF2B5EF4-FFF2-40B4-BE49-F238E27FC236}">
                <a16:creationId xmlns:a16="http://schemas.microsoft.com/office/drawing/2014/main" id="{EBC1E156-0072-4C64-ADE4-D14C0BDD71E8}"/>
              </a:ext>
            </a:extLst>
          </p:cNvPr>
          <p:cNvSpPr/>
          <p:nvPr/>
        </p:nvSpPr>
        <p:spPr>
          <a:xfrm rot="10800000">
            <a:off x="6913267" y="2554826"/>
            <a:ext cx="314154" cy="1708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Pil: højre 5">
            <a:extLst>
              <a:ext uri="{FF2B5EF4-FFF2-40B4-BE49-F238E27FC236}">
                <a16:creationId xmlns:a16="http://schemas.microsoft.com/office/drawing/2014/main" id="{614AE016-CB3D-4EA4-A722-281E5A276863}"/>
              </a:ext>
            </a:extLst>
          </p:cNvPr>
          <p:cNvSpPr/>
          <p:nvPr/>
        </p:nvSpPr>
        <p:spPr>
          <a:xfrm>
            <a:off x="6924353" y="3330683"/>
            <a:ext cx="314154" cy="1708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E3987EEB-20C5-48EE-81B0-74435E0E6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46" y="167134"/>
            <a:ext cx="2078332" cy="6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36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0926D-A687-4EC4-82CF-42840268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944563"/>
            <a:ext cx="5756321" cy="708873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Projektorganisation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dsholder til indhold 2">
            <a:extLst>
              <a:ext uri="{FF2B5EF4-FFF2-40B4-BE49-F238E27FC236}">
                <a16:creationId xmlns:a16="http://schemas.microsoft.com/office/drawing/2014/main" id="{ECEB2B82-3BF3-45A8-9298-95951ED44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86" y="2439333"/>
            <a:ext cx="6014921" cy="3875216"/>
          </a:xfrm>
        </p:spPr>
        <p:txBody>
          <a:bodyPr>
            <a:normAutofit/>
          </a:bodyPr>
          <a:lstStyle/>
          <a:p>
            <a:r>
              <a:rPr lang="da-DK" dirty="0"/>
              <a:t>Projektet organiseres i sammenhæng med den eksisterende </a:t>
            </a:r>
            <a:r>
              <a:rPr lang="da-DK" dirty="0" err="1"/>
              <a:t>GeoDanmark</a:t>
            </a:r>
            <a:r>
              <a:rPr lang="da-DK" dirty="0"/>
              <a:t>-organisation og –</a:t>
            </a:r>
            <a:r>
              <a:rPr lang="da-DK" dirty="0" err="1"/>
              <a:t>governance</a:t>
            </a:r>
            <a:endParaRPr lang="da-DK" dirty="0"/>
          </a:p>
          <a:p>
            <a:r>
              <a:rPr lang="da-DK" dirty="0"/>
              <a:t>Bestyrelse</a:t>
            </a:r>
          </a:p>
          <a:p>
            <a:r>
              <a:rPr lang="da-DK" dirty="0"/>
              <a:t>Fora, grupper, sekretariat</a:t>
            </a:r>
          </a:p>
          <a:p>
            <a:r>
              <a:rPr lang="da-DK" dirty="0"/>
              <a:t>Projektledelsesgruppe</a:t>
            </a:r>
          </a:p>
          <a:p>
            <a:r>
              <a:rPr lang="da-DK" dirty="0"/>
              <a:t>Arbejdsgrupper - ressourcepersoner fra </a:t>
            </a:r>
            <a:r>
              <a:rPr lang="da-DK" dirty="0" err="1"/>
              <a:t>GeoDanmark</a:t>
            </a:r>
            <a:r>
              <a:rPr lang="da-DK" dirty="0"/>
              <a:t>-organisationen samt indgående organisationer</a:t>
            </a:r>
          </a:p>
        </p:txBody>
      </p:sp>
      <p:grpSp>
        <p:nvGrpSpPr>
          <p:cNvPr id="3" name="Gruppe 2">
            <a:extLst>
              <a:ext uri="{FF2B5EF4-FFF2-40B4-BE49-F238E27FC236}">
                <a16:creationId xmlns:a16="http://schemas.microsoft.com/office/drawing/2014/main" id="{502296FC-F657-43D6-8CDE-23AA6C7EE47E}"/>
              </a:ext>
            </a:extLst>
          </p:cNvPr>
          <p:cNvGrpSpPr/>
          <p:nvPr/>
        </p:nvGrpSpPr>
        <p:grpSpPr>
          <a:xfrm>
            <a:off x="6876662" y="1093853"/>
            <a:ext cx="4624164" cy="5433347"/>
            <a:chOff x="7272114" y="1451105"/>
            <a:chExt cx="4256703" cy="4906173"/>
          </a:xfrm>
        </p:grpSpPr>
        <p:pic>
          <p:nvPicPr>
            <p:cNvPr id="27" name="Billede 26">
              <a:extLst>
                <a:ext uri="{FF2B5EF4-FFF2-40B4-BE49-F238E27FC236}">
                  <a16:creationId xmlns:a16="http://schemas.microsoft.com/office/drawing/2014/main" id="{355E5658-25B3-47CC-B02F-7F774B686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16228" y="4371371"/>
              <a:ext cx="3766510" cy="1985907"/>
            </a:xfrm>
            <a:prstGeom prst="rect">
              <a:avLst/>
            </a:prstGeom>
          </p:spPr>
        </p:pic>
        <p:sp>
          <p:nvSpPr>
            <p:cNvPr id="28" name="Rektangel 27">
              <a:extLst>
                <a:ext uri="{FF2B5EF4-FFF2-40B4-BE49-F238E27FC236}">
                  <a16:creationId xmlns:a16="http://schemas.microsoft.com/office/drawing/2014/main" id="{60F8805B-3F30-4182-8AF8-F2653E4AA700}"/>
                </a:ext>
              </a:extLst>
            </p:cNvPr>
            <p:cNvSpPr/>
            <p:nvPr/>
          </p:nvSpPr>
          <p:spPr>
            <a:xfrm>
              <a:off x="8000423" y="2672639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>
                  <a:solidFill>
                    <a:schemeClr val="tx1"/>
                  </a:solidFill>
                </a:rPr>
                <a:t>Specifikations-forum</a:t>
              </a:r>
            </a:p>
          </p:txBody>
        </p:sp>
        <p:sp>
          <p:nvSpPr>
            <p:cNvPr id="29" name="Rektangel 28">
              <a:extLst>
                <a:ext uri="{FF2B5EF4-FFF2-40B4-BE49-F238E27FC236}">
                  <a16:creationId xmlns:a16="http://schemas.microsoft.com/office/drawing/2014/main" id="{A83FF096-4BB2-43FC-8C8D-8C90B5379DD1}"/>
                </a:ext>
              </a:extLst>
            </p:cNvPr>
            <p:cNvSpPr/>
            <p:nvPr/>
          </p:nvSpPr>
          <p:spPr>
            <a:xfrm>
              <a:off x="8560251" y="2672639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>
                  <a:solidFill>
                    <a:schemeClr val="tx1"/>
                  </a:solidFill>
                </a:rPr>
                <a:t>Systemforum</a:t>
              </a:r>
            </a:p>
          </p:txBody>
        </p:sp>
        <p:sp>
          <p:nvSpPr>
            <p:cNvPr id="30" name="Rektangel 29">
              <a:extLst>
                <a:ext uri="{FF2B5EF4-FFF2-40B4-BE49-F238E27FC236}">
                  <a16:creationId xmlns:a16="http://schemas.microsoft.com/office/drawing/2014/main" id="{5B8923BC-2C8C-4193-8F06-A8FE9B569F9E}"/>
                </a:ext>
              </a:extLst>
            </p:cNvPr>
            <p:cNvSpPr/>
            <p:nvPr/>
          </p:nvSpPr>
          <p:spPr>
            <a:xfrm>
              <a:off x="9136651" y="2672639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>
                  <a:solidFill>
                    <a:schemeClr val="tx1"/>
                  </a:solidFill>
                </a:rPr>
                <a:t>Adm. ajourføringsforum</a:t>
              </a:r>
            </a:p>
          </p:txBody>
        </p:sp>
        <p:sp>
          <p:nvSpPr>
            <p:cNvPr id="31" name="Rektangel 30">
              <a:extLst>
                <a:ext uri="{FF2B5EF4-FFF2-40B4-BE49-F238E27FC236}">
                  <a16:creationId xmlns:a16="http://schemas.microsoft.com/office/drawing/2014/main" id="{FD30CB4C-A2E7-4839-9C01-50B004927792}"/>
                </a:ext>
              </a:extLst>
            </p:cNvPr>
            <p:cNvSpPr/>
            <p:nvPr/>
          </p:nvSpPr>
          <p:spPr>
            <a:xfrm>
              <a:off x="9707787" y="2672639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 err="1">
                  <a:solidFill>
                    <a:schemeClr val="tx1"/>
                  </a:solidFill>
                </a:rPr>
                <a:t>Produktionsforum</a:t>
              </a:r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ktangel 31">
              <a:extLst>
                <a:ext uri="{FF2B5EF4-FFF2-40B4-BE49-F238E27FC236}">
                  <a16:creationId xmlns:a16="http://schemas.microsoft.com/office/drawing/2014/main" id="{2CC274BD-8087-47DB-9CE7-47E0638323CF}"/>
                </a:ext>
              </a:extLst>
            </p:cNvPr>
            <p:cNvSpPr/>
            <p:nvPr/>
          </p:nvSpPr>
          <p:spPr>
            <a:xfrm>
              <a:off x="10267615" y="2672639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 err="1">
                  <a:solidFill>
                    <a:schemeClr val="tx1"/>
                  </a:solidFill>
                </a:rPr>
                <a:t>GeoFA</a:t>
              </a:r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ktangel 32">
              <a:extLst>
                <a:ext uri="{FF2B5EF4-FFF2-40B4-BE49-F238E27FC236}">
                  <a16:creationId xmlns:a16="http://schemas.microsoft.com/office/drawing/2014/main" id="{9D1D1FD3-0D23-4E67-AB68-BFD145427701}"/>
                </a:ext>
              </a:extLst>
            </p:cNvPr>
            <p:cNvSpPr/>
            <p:nvPr/>
          </p:nvSpPr>
          <p:spPr>
            <a:xfrm>
              <a:off x="10805976" y="2672639"/>
              <a:ext cx="360000" cy="126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>
                  <a:solidFill>
                    <a:schemeClr val="tx1"/>
                  </a:solidFill>
                </a:rPr>
                <a:t>Øvrige ressource-personer</a:t>
              </a:r>
            </a:p>
          </p:txBody>
        </p:sp>
        <p:sp>
          <p:nvSpPr>
            <p:cNvPr id="34" name="Rektangel 33">
              <a:extLst>
                <a:ext uri="{FF2B5EF4-FFF2-40B4-BE49-F238E27FC236}">
                  <a16:creationId xmlns:a16="http://schemas.microsoft.com/office/drawing/2014/main" id="{5AC7F933-9E5F-4AEF-BFF9-FB5EF4C2ACCD}"/>
                </a:ext>
              </a:extLst>
            </p:cNvPr>
            <p:cNvSpPr/>
            <p:nvPr/>
          </p:nvSpPr>
          <p:spPr>
            <a:xfrm>
              <a:off x="7462062" y="2672639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 err="1">
                  <a:solidFill>
                    <a:schemeClr val="tx1"/>
                  </a:solidFill>
                </a:rPr>
                <a:t>Fælles-sekretariatet</a:t>
              </a:r>
              <a:endParaRPr lang="da-DK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ktangel 34">
              <a:extLst>
                <a:ext uri="{FF2B5EF4-FFF2-40B4-BE49-F238E27FC236}">
                  <a16:creationId xmlns:a16="http://schemas.microsoft.com/office/drawing/2014/main" id="{3C6F6BCC-8E29-4239-9C20-09AE0F971061}"/>
                </a:ext>
              </a:extLst>
            </p:cNvPr>
            <p:cNvSpPr/>
            <p:nvPr/>
          </p:nvSpPr>
          <p:spPr>
            <a:xfrm rot="16200000">
              <a:off x="9116241" y="1001105"/>
              <a:ext cx="360000" cy="126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>
                  <a:solidFill>
                    <a:schemeClr val="tx1"/>
                  </a:solidFill>
                </a:rPr>
                <a:t>Bestyrelse</a:t>
              </a:r>
            </a:p>
          </p:txBody>
        </p:sp>
        <p:sp>
          <p:nvSpPr>
            <p:cNvPr id="36" name="Rektangel 35">
              <a:extLst>
                <a:ext uri="{FF2B5EF4-FFF2-40B4-BE49-F238E27FC236}">
                  <a16:creationId xmlns:a16="http://schemas.microsoft.com/office/drawing/2014/main" id="{8825AF40-01C4-4055-8372-F1153EDE306C}"/>
                </a:ext>
              </a:extLst>
            </p:cNvPr>
            <p:cNvSpPr/>
            <p:nvPr/>
          </p:nvSpPr>
          <p:spPr>
            <a:xfrm rot="16200000">
              <a:off x="9116241" y="1571529"/>
              <a:ext cx="360000" cy="126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a-DK" sz="1400" dirty="0">
                  <a:solidFill>
                    <a:schemeClr val="tx1"/>
                  </a:solidFill>
                </a:rPr>
                <a:t>Projektledelses-gruppe</a:t>
              </a:r>
            </a:p>
          </p:txBody>
        </p:sp>
        <p:sp>
          <p:nvSpPr>
            <p:cNvPr id="37" name="Rektangel 36">
              <a:extLst>
                <a:ext uri="{FF2B5EF4-FFF2-40B4-BE49-F238E27FC236}">
                  <a16:creationId xmlns:a16="http://schemas.microsoft.com/office/drawing/2014/main" id="{066D4E8C-FC96-460A-9E9B-D5B9CFB51D09}"/>
                </a:ext>
              </a:extLst>
            </p:cNvPr>
            <p:cNvSpPr/>
            <p:nvPr/>
          </p:nvSpPr>
          <p:spPr>
            <a:xfrm>
              <a:off x="7272114" y="1921078"/>
              <a:ext cx="4081183" cy="214265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sp>
          <p:nvSpPr>
            <p:cNvPr id="38" name="Rektangel 37">
              <a:extLst>
                <a:ext uri="{FF2B5EF4-FFF2-40B4-BE49-F238E27FC236}">
                  <a16:creationId xmlns:a16="http://schemas.microsoft.com/office/drawing/2014/main" id="{7588E8BE-E065-4AF4-B1D6-8203E26C8512}"/>
                </a:ext>
              </a:extLst>
            </p:cNvPr>
            <p:cNvSpPr/>
            <p:nvPr/>
          </p:nvSpPr>
          <p:spPr>
            <a:xfrm>
              <a:off x="10192425" y="1674858"/>
              <a:ext cx="1336392" cy="277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a-DK" sz="1400" dirty="0">
                  <a:solidFill>
                    <a:srgbClr val="FF0000"/>
                  </a:solidFill>
                </a:rPr>
                <a:t>Arbejdsgrupper</a:t>
              </a:r>
            </a:p>
          </p:txBody>
        </p:sp>
      </p:grpSp>
      <p:sp>
        <p:nvSpPr>
          <p:cNvPr id="17" name="Rektangel 16">
            <a:extLst>
              <a:ext uri="{FF2B5EF4-FFF2-40B4-BE49-F238E27FC236}">
                <a16:creationId xmlns:a16="http://schemas.microsoft.com/office/drawing/2014/main" id="{600F65A4-9F82-45A6-9FEB-733FF8301979}"/>
              </a:ext>
            </a:extLst>
          </p:cNvPr>
          <p:cNvSpPr/>
          <p:nvPr/>
        </p:nvSpPr>
        <p:spPr>
          <a:xfrm>
            <a:off x="9759908" y="4069958"/>
            <a:ext cx="14517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400" dirty="0"/>
              <a:t>Projektelementer</a:t>
            </a:r>
          </a:p>
        </p:txBody>
      </p:sp>
      <p:pic>
        <p:nvPicPr>
          <p:cNvPr id="18" name="Billede 17">
            <a:extLst>
              <a:ext uri="{FF2B5EF4-FFF2-40B4-BE49-F238E27FC236}">
                <a16:creationId xmlns:a16="http://schemas.microsoft.com/office/drawing/2014/main" id="{E49E60CB-4ADC-4C05-94C6-3970779A9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46" y="167134"/>
            <a:ext cx="2078332" cy="6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66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0926D-A687-4EC4-82CF-42840268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944563"/>
            <a:ext cx="5756321" cy="708873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Projektledelsesgruppe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CA341D5B-F162-44F8-A7CC-AF73DBDF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684" y="3170825"/>
            <a:ext cx="9420631" cy="3229974"/>
          </a:xfrm>
          <a:prstGeom prst="rect">
            <a:avLst/>
          </a:prstGeom>
        </p:spPr>
      </p:pic>
      <p:sp>
        <p:nvSpPr>
          <p:cNvPr id="9" name="Pladsholder til indhold 2">
            <a:extLst>
              <a:ext uri="{FF2B5EF4-FFF2-40B4-BE49-F238E27FC236}">
                <a16:creationId xmlns:a16="http://schemas.microsoft.com/office/drawing/2014/main" id="{1F896BA0-ED2B-4794-B3BC-D7DFFCB83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628" y="1842869"/>
            <a:ext cx="11264372" cy="1595723"/>
          </a:xfrm>
        </p:spPr>
        <p:txBody>
          <a:bodyPr>
            <a:normAutofit/>
          </a:bodyPr>
          <a:lstStyle/>
          <a:p>
            <a:r>
              <a:rPr lang="da-DK" sz="2000" dirty="0"/>
              <a:t>Ansvarlig for styring af projektet og for at sikre den tværgående sammenhæng mellem projektområderne</a:t>
            </a:r>
          </a:p>
          <a:p>
            <a:r>
              <a:rPr lang="da-DK" sz="2000" dirty="0"/>
              <a:t>Ansvarlig for at sikre opbakning og forankring af projektet i de respektive organisationer</a:t>
            </a:r>
          </a:p>
          <a:p>
            <a:r>
              <a:rPr lang="da-DK" sz="2000" dirty="0"/>
              <a:t>Ansvarlig for at koordinere projektets aktiviteter med øvrige aktiviteter i </a:t>
            </a:r>
            <a:r>
              <a:rPr lang="da-DK" sz="2000" dirty="0" err="1"/>
              <a:t>GeoDanmark</a:t>
            </a:r>
            <a:r>
              <a:rPr lang="da-DK" sz="2000" dirty="0"/>
              <a:t>-regi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28C34872-BCCA-4417-9C04-555A1215A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9046" y="167134"/>
            <a:ext cx="2078332" cy="6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18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Projektstruktur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planlægning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udførsel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ladsholder til tekst 6">
            <a:extLst>
              <a:ext uri="{FF2B5EF4-FFF2-40B4-BE49-F238E27FC236}">
                <a16:creationId xmlns:a16="http://schemas.microsoft.com/office/drawing/2014/main" id="{1A1C009F-93DB-4EBC-861D-7E46C9094281}"/>
              </a:ext>
            </a:extLst>
          </p:cNvPr>
          <p:cNvSpPr txBox="1">
            <a:spLocks/>
          </p:cNvSpPr>
          <p:nvPr/>
        </p:nvSpPr>
        <p:spPr>
          <a:xfrm>
            <a:off x="5721734" y="2092843"/>
            <a:ext cx="5875020" cy="38862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Projektet er (indledningsvist) struktureret i 10 projektområder.</a:t>
            </a:r>
          </a:p>
          <a:p>
            <a:r>
              <a:rPr lang="da-DK" dirty="0"/>
              <a:t>Projektet nedbrydes i konkrete produkter (opgaver, leverancer, milepæle, afhængigheder mv.) inden for de forskellige projektområder.</a:t>
            </a:r>
          </a:p>
          <a:p>
            <a:r>
              <a:rPr lang="da-DK" dirty="0"/>
              <a:t>Der etableres arbejdsgrupper bestående af ressourcepersoner fra </a:t>
            </a:r>
            <a:r>
              <a:rPr lang="da-DK" dirty="0" err="1"/>
              <a:t>GeoDanmark</a:t>
            </a:r>
            <a:r>
              <a:rPr lang="da-DK" dirty="0"/>
              <a:t>-organisationen suppleret med ressourcepersoner fra de indgående parters organisationer med særlig indsigt i de forskellige projektområder.</a:t>
            </a:r>
          </a:p>
          <a:p>
            <a:r>
              <a:rPr lang="da-DK" dirty="0"/>
              <a:t>Det udførende arbejde - løsning af specifikke opgaver- vil i høj grad foregå i den eksisterende </a:t>
            </a:r>
            <a:r>
              <a:rPr lang="da-DK" dirty="0" err="1"/>
              <a:t>GeoDanmark</a:t>
            </a:r>
            <a:r>
              <a:rPr lang="da-DK" dirty="0"/>
              <a:t>-organisation og følge den etablerede </a:t>
            </a:r>
            <a:r>
              <a:rPr lang="da-DK" dirty="0" err="1"/>
              <a:t>governance</a:t>
            </a:r>
            <a:r>
              <a:rPr lang="da-DK" dirty="0"/>
              <a:t>. </a:t>
            </a:r>
          </a:p>
          <a:p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F5738F43-6365-4198-A144-F6C0F7BB5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31" y="1788414"/>
            <a:ext cx="4506217" cy="4119372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EDF31D50-1DA3-42A4-BB75-32B4FAD49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046" y="167134"/>
            <a:ext cx="2078332" cy="6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5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Projektstatus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aktiviteter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ladsholder til tekst 6">
            <a:extLst>
              <a:ext uri="{FF2B5EF4-FFF2-40B4-BE49-F238E27FC236}">
                <a16:creationId xmlns:a16="http://schemas.microsoft.com/office/drawing/2014/main" id="{1A2BC670-BB80-4A59-A2D0-3A5C646F3A38}"/>
              </a:ext>
            </a:extLst>
          </p:cNvPr>
          <p:cNvSpPr txBox="1">
            <a:spLocks/>
          </p:cNvSpPr>
          <p:nvPr/>
        </p:nvSpPr>
        <p:spPr>
          <a:xfrm>
            <a:off x="1047891" y="1568843"/>
            <a:ext cx="6698698" cy="42643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2000" dirty="0"/>
              <a:t>Projektperiode </a:t>
            </a:r>
            <a:r>
              <a:rPr lang="da-DK" sz="2000" b="1" dirty="0"/>
              <a:t>2024 til medio 2026</a:t>
            </a:r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2" name="Rektangel: afrundede hjørner 1">
            <a:extLst>
              <a:ext uri="{FF2B5EF4-FFF2-40B4-BE49-F238E27FC236}">
                <a16:creationId xmlns:a16="http://schemas.microsoft.com/office/drawing/2014/main" id="{032EF013-909C-4286-8A38-E85D1DDE4189}"/>
              </a:ext>
            </a:extLst>
          </p:cNvPr>
          <p:cNvSpPr/>
          <p:nvPr/>
        </p:nvSpPr>
        <p:spPr>
          <a:xfrm>
            <a:off x="1136373" y="2077181"/>
            <a:ext cx="1114943" cy="56512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 err="1">
                <a:solidFill>
                  <a:schemeClr val="tx1"/>
                </a:solidFill>
              </a:rPr>
              <a:t>Governance</a:t>
            </a:r>
            <a:r>
              <a:rPr lang="da-DK" sz="1400" b="1" dirty="0">
                <a:solidFill>
                  <a:schemeClr val="tx1"/>
                </a:solidFill>
              </a:rPr>
              <a:t> og økonomi</a:t>
            </a:r>
          </a:p>
        </p:txBody>
      </p:sp>
      <p:sp>
        <p:nvSpPr>
          <p:cNvPr id="35" name="Rektangel: afrundede hjørner 34">
            <a:extLst>
              <a:ext uri="{FF2B5EF4-FFF2-40B4-BE49-F238E27FC236}">
                <a16:creationId xmlns:a16="http://schemas.microsoft.com/office/drawing/2014/main" id="{0915B919-584D-4105-AC17-E48CC427E784}"/>
              </a:ext>
            </a:extLst>
          </p:cNvPr>
          <p:cNvSpPr/>
          <p:nvPr/>
        </p:nvSpPr>
        <p:spPr>
          <a:xfrm>
            <a:off x="1136372" y="2754783"/>
            <a:ext cx="1114943" cy="564444"/>
          </a:xfrm>
          <a:prstGeom prst="roundRect">
            <a:avLst/>
          </a:prstGeom>
          <a:solidFill>
            <a:srgbClr val="FEA4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100" b="1" dirty="0">
                <a:solidFill>
                  <a:schemeClr val="tx1"/>
                </a:solidFill>
              </a:rPr>
              <a:t>Kommunikation interessenter dokumentation</a:t>
            </a:r>
          </a:p>
        </p:txBody>
      </p:sp>
      <p:sp>
        <p:nvSpPr>
          <p:cNvPr id="36" name="Rektangel: afrundede hjørner 35">
            <a:extLst>
              <a:ext uri="{FF2B5EF4-FFF2-40B4-BE49-F238E27FC236}">
                <a16:creationId xmlns:a16="http://schemas.microsoft.com/office/drawing/2014/main" id="{34BAC9FF-E844-45AB-883F-A4705735C981}"/>
              </a:ext>
            </a:extLst>
          </p:cNvPr>
          <p:cNvSpPr/>
          <p:nvPr/>
        </p:nvSpPr>
        <p:spPr>
          <a:xfrm>
            <a:off x="1152977" y="4215819"/>
            <a:ext cx="1114942" cy="564444"/>
          </a:xfrm>
          <a:prstGeom prst="round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200" b="1" dirty="0">
                <a:solidFill>
                  <a:schemeClr val="tx1"/>
                </a:solidFill>
              </a:rPr>
              <a:t>Supplerende data</a:t>
            </a:r>
          </a:p>
        </p:txBody>
      </p:sp>
      <p:sp>
        <p:nvSpPr>
          <p:cNvPr id="37" name="Rektangel: afrundede hjørner 36">
            <a:extLst>
              <a:ext uri="{FF2B5EF4-FFF2-40B4-BE49-F238E27FC236}">
                <a16:creationId xmlns:a16="http://schemas.microsoft.com/office/drawing/2014/main" id="{7CADB96C-B332-463F-940D-E093A77E8E0E}"/>
              </a:ext>
            </a:extLst>
          </p:cNvPr>
          <p:cNvSpPr/>
          <p:nvPr/>
        </p:nvSpPr>
        <p:spPr>
          <a:xfrm>
            <a:off x="1152977" y="6068887"/>
            <a:ext cx="1114942" cy="564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tx1"/>
                </a:solidFill>
              </a:rPr>
              <a:t>Tilpasning af </a:t>
            </a:r>
            <a:r>
              <a:rPr lang="da-DK" sz="1400" b="1" dirty="0" err="1">
                <a:solidFill>
                  <a:schemeClr val="tx1"/>
                </a:solidFill>
              </a:rPr>
              <a:t>GeoDK</a:t>
            </a:r>
            <a:endParaRPr lang="da-DK" sz="1400" b="1" dirty="0">
              <a:solidFill>
                <a:schemeClr val="tx1"/>
              </a:solidFill>
            </a:endParaRPr>
          </a:p>
        </p:txBody>
      </p:sp>
      <p:sp>
        <p:nvSpPr>
          <p:cNvPr id="38" name="Pladsholder til tekst 6">
            <a:extLst>
              <a:ext uri="{FF2B5EF4-FFF2-40B4-BE49-F238E27FC236}">
                <a16:creationId xmlns:a16="http://schemas.microsoft.com/office/drawing/2014/main" id="{9C09C477-7603-4923-A53A-64A7E3A407F4}"/>
              </a:ext>
            </a:extLst>
          </p:cNvPr>
          <p:cNvSpPr txBox="1">
            <a:spLocks/>
          </p:cNvSpPr>
          <p:nvPr/>
        </p:nvSpPr>
        <p:spPr>
          <a:xfrm>
            <a:off x="2746650" y="2034553"/>
            <a:ext cx="8949163" cy="7439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2000" dirty="0"/>
              <a:t>Projektorganisation etableret og godkendt på Bestyrelsesmøde 2/2-24</a:t>
            </a:r>
            <a:endParaRPr lang="da-DK" sz="20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9" name="Pladsholder til tekst 6">
            <a:extLst>
              <a:ext uri="{FF2B5EF4-FFF2-40B4-BE49-F238E27FC236}">
                <a16:creationId xmlns:a16="http://schemas.microsoft.com/office/drawing/2014/main" id="{F5859E1E-7CEB-498B-93EC-2E14A6EDEAA3}"/>
              </a:ext>
            </a:extLst>
          </p:cNvPr>
          <p:cNvSpPr txBox="1">
            <a:spLocks/>
          </p:cNvSpPr>
          <p:nvPr/>
        </p:nvSpPr>
        <p:spPr>
          <a:xfrm>
            <a:off x="2746650" y="2714031"/>
            <a:ext cx="9254062" cy="144175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3200" dirty="0"/>
              <a:t>Møde + WS: Overlevering fra Projektgruppen for strategi for </a:t>
            </a:r>
            <a:r>
              <a:rPr lang="da-DK" sz="3200" dirty="0" err="1"/>
              <a:t>GeoDanmark</a:t>
            </a:r>
            <a:r>
              <a:rPr lang="da-DK" sz="3200" dirty="0"/>
              <a:t> grunddata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a-DK" sz="3200" dirty="0"/>
              <a:t>WS: Produktnedbrydning – Kommunikation (12/2-24)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a-DK" sz="3200" dirty="0"/>
              <a:t>Opsætning af projektrum i </a:t>
            </a:r>
            <a:r>
              <a:rPr lang="da-DK" sz="3200" dirty="0" err="1"/>
              <a:t>Confluence</a:t>
            </a:r>
            <a:endParaRPr lang="da-DK" sz="3200" dirty="0"/>
          </a:p>
          <a:p>
            <a:pPr>
              <a:buFont typeface="Wingdings" panose="05000000000000000000" pitchFamily="2" charset="2"/>
              <a:buChar char="q"/>
            </a:pPr>
            <a:r>
              <a:rPr lang="da-DK" sz="3200" dirty="0"/>
              <a:t>WS: Interessentanalyse og kommunikationsplan (6/3-24)</a:t>
            </a:r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10" name="Pladsholder til tekst 6">
            <a:extLst>
              <a:ext uri="{FF2B5EF4-FFF2-40B4-BE49-F238E27FC236}">
                <a16:creationId xmlns:a16="http://schemas.microsoft.com/office/drawing/2014/main" id="{51047C81-3301-45DC-94E9-B377C81D545D}"/>
              </a:ext>
            </a:extLst>
          </p:cNvPr>
          <p:cNvSpPr txBox="1">
            <a:spLocks/>
          </p:cNvSpPr>
          <p:nvPr/>
        </p:nvSpPr>
        <p:spPr>
          <a:xfrm>
            <a:off x="2772927" y="4222122"/>
            <a:ext cx="9334990" cy="173094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5000" dirty="0"/>
              <a:t>WS: Produktnedbrydning – supplerende data (27/2-24)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5000" dirty="0"/>
              <a:t>Definition af retningslinjer for supplerende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5000" dirty="0"/>
              <a:t>Analyse af udstillingsplatforme for supplerende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5000" dirty="0"/>
              <a:t>WS: Opsamling på aktiviteter for projektområdet supplerende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5000" dirty="0"/>
              <a:t>MP: Godkendelse af retningslinjer og udstillingsplatform på bestyrelsesmøde 29/5-24</a:t>
            </a:r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11" name="Pladsholder til tekst 6">
            <a:extLst>
              <a:ext uri="{FF2B5EF4-FFF2-40B4-BE49-F238E27FC236}">
                <a16:creationId xmlns:a16="http://schemas.microsoft.com/office/drawing/2014/main" id="{FF3C1AE6-31AA-4E1E-BFF3-F649A3712710}"/>
              </a:ext>
            </a:extLst>
          </p:cNvPr>
          <p:cNvSpPr txBox="1">
            <a:spLocks/>
          </p:cNvSpPr>
          <p:nvPr/>
        </p:nvSpPr>
        <p:spPr>
          <a:xfrm>
            <a:off x="2772927" y="6002777"/>
            <a:ext cx="8949163" cy="7439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da-DK" sz="2000" dirty="0"/>
              <a:t>WS: Produktnedbrydning – Tilpasning af </a:t>
            </a:r>
            <a:r>
              <a:rPr lang="da-DK" sz="2000" dirty="0" err="1"/>
              <a:t>GeoDK</a:t>
            </a:r>
            <a:r>
              <a:rPr lang="da-DK" sz="2000" dirty="0"/>
              <a:t> (7/3-24)</a:t>
            </a:r>
            <a:endParaRPr lang="da-DK" sz="20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pic>
        <p:nvPicPr>
          <p:cNvPr id="12" name="Billede 11">
            <a:extLst>
              <a:ext uri="{FF2B5EF4-FFF2-40B4-BE49-F238E27FC236}">
                <a16:creationId xmlns:a16="http://schemas.microsoft.com/office/drawing/2014/main" id="{431DF938-F989-4EB7-997A-DDC5DD0A9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046" y="167134"/>
            <a:ext cx="2078332" cy="6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8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Følg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med i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projektet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ladsholder til indhold 2">
            <a:extLst>
              <a:ext uri="{FF2B5EF4-FFF2-40B4-BE49-F238E27FC236}">
                <a16:creationId xmlns:a16="http://schemas.microsoft.com/office/drawing/2014/main" id="{570CE8F1-3FAC-4235-846A-3B7E42F0A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6845" y="2773512"/>
            <a:ext cx="9239693" cy="8856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v-SE" sz="3600" dirty="0" err="1">
                <a:hlinkClick r:id="rId3"/>
              </a:rPr>
              <a:t>GeoDanmark</a:t>
            </a:r>
            <a:r>
              <a:rPr lang="sv-SE" sz="3600" dirty="0">
                <a:hlinkClick r:id="rId3"/>
              </a:rPr>
              <a:t> specifikation 7.0 - </a:t>
            </a:r>
            <a:r>
              <a:rPr lang="sv-SE" sz="3600" dirty="0" err="1">
                <a:hlinkClick r:id="rId3"/>
              </a:rPr>
              <a:t>GeoDanmark</a:t>
            </a:r>
            <a:r>
              <a:rPr lang="sv-SE" sz="3600" dirty="0">
                <a:hlinkClick r:id="rId3"/>
              </a:rPr>
              <a:t> specifikation 7.0 - Dokumentation (sdfi.dk)</a:t>
            </a:r>
            <a:endParaRPr lang="da-DK" sz="3600" dirty="0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A4A0AD96-AAE8-4C0F-81DF-5297551288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386" y="2470498"/>
            <a:ext cx="1638554" cy="1581702"/>
          </a:xfrm>
          <a:prstGeom prst="rect">
            <a:avLst/>
          </a:prstGeom>
        </p:spPr>
      </p:pic>
      <p:pic>
        <p:nvPicPr>
          <p:cNvPr id="5" name="Billede 4">
            <a:extLst>
              <a:ext uri="{FF2B5EF4-FFF2-40B4-BE49-F238E27FC236}">
                <a16:creationId xmlns:a16="http://schemas.microsoft.com/office/drawing/2014/main" id="{CEA79A9D-9E71-4642-AF03-A2931806EA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9046" y="167134"/>
            <a:ext cx="2078332" cy="6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77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ede 8">
            <a:extLst>
              <a:ext uri="{FF2B5EF4-FFF2-40B4-BE49-F238E27FC236}">
                <a16:creationId xmlns:a16="http://schemas.microsoft.com/office/drawing/2014/main" id="{76ACCEA9-AFAB-4B16-9246-1A987F481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4498"/>
            <a:ext cx="12192000" cy="6413057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707572AD-D1A3-4D32-9E83-7DF54CF53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490" y="34549"/>
            <a:ext cx="5687192" cy="1100568"/>
          </a:xfrm>
        </p:spPr>
        <p:txBody>
          <a:bodyPr>
            <a:normAutofit fontScale="90000"/>
          </a:bodyPr>
          <a:lstStyle/>
          <a:p>
            <a:pPr algn="ctr"/>
            <a:r>
              <a:rPr lang="da-DK" sz="4000" b="1" dirty="0">
                <a:latin typeface="Arial" panose="020B0604020202020204" pitchFamily="34" charset="0"/>
                <a:cs typeface="Arial" panose="020B0604020202020204" pitchFamily="34" charset="0"/>
              </a:rPr>
              <a:t>Projektrum</a:t>
            </a:r>
            <a:b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a-D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565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GeoDanmark">
      <a:dk1>
        <a:sysClr val="windowText" lastClr="000000"/>
      </a:dk1>
      <a:lt1>
        <a:srgbClr val="FFFFFF"/>
      </a:lt1>
      <a:dk2>
        <a:srgbClr val="646363"/>
      </a:dk2>
      <a:lt2>
        <a:srgbClr val="FFFFFF"/>
      </a:lt2>
      <a:accent1>
        <a:srgbClr val="7FA059"/>
      </a:accent1>
      <a:accent2>
        <a:srgbClr val="38464F"/>
      </a:accent2>
      <a:accent3>
        <a:srgbClr val="FC8833"/>
      </a:accent3>
      <a:accent4>
        <a:srgbClr val="A5A5A5"/>
      </a:accent4>
      <a:accent5>
        <a:srgbClr val="4472C4"/>
      </a:accent5>
      <a:accent6>
        <a:srgbClr val="70AD47"/>
      </a:accent6>
      <a:hlink>
        <a:srgbClr val="FC8833"/>
      </a:hlink>
      <a:folHlink>
        <a:srgbClr val="954F72"/>
      </a:folHlink>
    </a:clrScheme>
    <a:fontScheme name="Brugerdefineret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Y_GeoDanmark præsentationsskabelon - uden fotos" id="{3DE24EE2-33EA-4078-82E5-060E0F2FD8F0}" vid="{A90F7F1F-2658-4492-B190-886ECC22E6F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GeoDanmark præsentationsskabelon - uden fotos</Template>
  <TotalTime>8006</TotalTime>
  <Words>446</Words>
  <Application>Microsoft Office PowerPoint</Application>
  <PresentationFormat>Widescreen</PresentationFormat>
  <Paragraphs>122</Paragraphs>
  <Slides>9</Slides>
  <Notes>8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Wingdings</vt:lpstr>
      <vt:lpstr>Office-tema</vt:lpstr>
      <vt:lpstr>Projekt Ny datamodel og specifikation 7.0</vt:lpstr>
      <vt:lpstr>Dagsordensemner </vt:lpstr>
      <vt:lpstr>Baggrund for projektet  </vt:lpstr>
      <vt:lpstr>Projektorganisation</vt:lpstr>
      <vt:lpstr>Projektledelsesgruppe</vt:lpstr>
      <vt:lpstr>PowerPoint-præsentation</vt:lpstr>
      <vt:lpstr>PowerPoint-præsentation</vt:lpstr>
      <vt:lpstr>PowerPoint-præsentation</vt:lpstr>
      <vt:lpstr>Projektrum </vt:lpstr>
    </vt:vector>
  </TitlesOfParts>
  <Company>Statens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GeoDanmark repræsentantskabsmøde 2023</dc:title>
  <dc:creator>Anders Esgaard Christensen</dc:creator>
  <cp:lastModifiedBy>Kristine Munk Pollas</cp:lastModifiedBy>
  <cp:revision>244</cp:revision>
  <cp:lastPrinted>2022-02-03T13:23:39Z</cp:lastPrinted>
  <dcterms:created xsi:type="dcterms:W3CDTF">2023-11-28T13:38:22Z</dcterms:created>
  <dcterms:modified xsi:type="dcterms:W3CDTF">2024-02-29T14:31:05Z</dcterms:modified>
</cp:coreProperties>
</file>